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39" r:id="rId1"/>
    <p:sldMasterId id="2147484829" r:id="rId2"/>
    <p:sldMasterId id="2147484831" r:id="rId3"/>
    <p:sldMasterId id="2147483945" r:id="rId4"/>
  </p:sldMasterIdLst>
  <p:notesMasterIdLst>
    <p:notesMasterId r:id="rId43"/>
  </p:notesMasterIdLst>
  <p:handoutMasterIdLst>
    <p:handoutMasterId r:id="rId44"/>
  </p:handoutMasterIdLst>
  <p:sldIdLst>
    <p:sldId id="2145706878" r:id="rId5"/>
    <p:sldId id="258" r:id="rId6"/>
    <p:sldId id="2145706885" r:id="rId7"/>
    <p:sldId id="2145706886" r:id="rId8"/>
    <p:sldId id="2145706943" r:id="rId9"/>
    <p:sldId id="2145706887" r:id="rId10"/>
    <p:sldId id="2145706944" r:id="rId11"/>
    <p:sldId id="2145706901" r:id="rId12"/>
    <p:sldId id="2145706942" r:id="rId13"/>
    <p:sldId id="2145706945" r:id="rId14"/>
    <p:sldId id="2145706914" r:id="rId15"/>
    <p:sldId id="2145706947" r:id="rId16"/>
    <p:sldId id="2145706916" r:id="rId17"/>
    <p:sldId id="2145706920" r:id="rId18"/>
    <p:sldId id="2145706939" r:id="rId19"/>
    <p:sldId id="2145706910" r:id="rId20"/>
    <p:sldId id="2145706912" r:id="rId21"/>
    <p:sldId id="2145706922" r:id="rId22"/>
    <p:sldId id="2145706937" r:id="rId23"/>
    <p:sldId id="2145706926" r:id="rId24"/>
    <p:sldId id="2145706921" r:id="rId25"/>
    <p:sldId id="2145706927" r:id="rId26"/>
    <p:sldId id="2145706940" r:id="rId27"/>
    <p:sldId id="1353" r:id="rId28"/>
    <p:sldId id="1296" r:id="rId29"/>
    <p:sldId id="2145706925" r:id="rId30"/>
    <p:sldId id="2145706924" r:id="rId31"/>
    <p:sldId id="2145706898" r:id="rId32"/>
    <p:sldId id="2145706930" r:id="rId33"/>
    <p:sldId id="1270" r:id="rId34"/>
    <p:sldId id="1250" r:id="rId35"/>
    <p:sldId id="2145706931" r:id="rId36"/>
    <p:sldId id="2145706946" r:id="rId37"/>
    <p:sldId id="1344" r:id="rId38"/>
    <p:sldId id="1347" r:id="rId39"/>
    <p:sldId id="2145706897" r:id="rId40"/>
    <p:sldId id="2145706941" r:id="rId41"/>
    <p:sldId id="795" r:id="rId42"/>
  </p:sldIdLst>
  <p:sldSz cx="9144000" cy="6858000" type="screen4x3"/>
  <p:notesSz cx="6799263" cy="9929813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0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13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670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26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78418" algn="l" defTabSz="911339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34018" algn="l" defTabSz="911339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189623" algn="l" defTabSz="911339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45242" algn="l" defTabSz="911339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0000"/>
    <a:srgbClr val="990033"/>
    <a:srgbClr val="800000"/>
    <a:srgbClr val="000066"/>
    <a:srgbClr val="CCECFF"/>
    <a:srgbClr val="A50021"/>
    <a:srgbClr val="663300"/>
    <a:srgbClr val="99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2" autoAdjust="0"/>
  </p:normalViewPr>
  <p:slideViewPr>
    <p:cSldViewPr>
      <p:cViewPr varScale="1">
        <p:scale>
          <a:sx n="72" d="100"/>
          <a:sy n="72" d="100"/>
        </p:scale>
        <p:origin x="132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6C7B9A-F7FD-4689-B1A6-C772802966D1}" type="datetimeFigureOut">
              <a:rPr lang="en-US"/>
              <a:pPr>
                <a:defRPr/>
              </a:pPr>
              <a:t>10/8/2022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02B0B7-88E0-447F-8E89-5BCFFCD39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01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65E4EF-E06B-4583-ADA3-7ACFD59307FD}" type="datetimeFigureOut">
              <a:rPr lang="ca-ES"/>
              <a:pPr>
                <a:defRPr/>
              </a:pPr>
              <a:t>8/10/2022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a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ca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1490CF-FA82-49F9-8FB7-093988B9E4CD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36329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0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33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0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26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8418" algn="l" defTabSz="911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018" algn="l" defTabSz="911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9623" algn="l" defTabSz="911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5242" algn="l" defTabSz="911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806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24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7308" indent="-279733" defTabSz="91224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18935" indent="-223786" defTabSz="91224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66509" indent="-223786" defTabSz="91224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4084" indent="-223786" defTabSz="91224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1657" indent="-223786" defTabSz="9122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09231" indent="-223786" defTabSz="9122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56806" indent="-223786" defTabSz="9122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04379" indent="-223786" defTabSz="9122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22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B788A-2840-4DE1-A32A-977EC51916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22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19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pitchFamily="1" charset="-128"/>
              </a:rPr>
              <a:t>And what happens at a molecular level? As you well know/you know very well this picture, AML is a very heterogeneous genetic disease and in the last years the mutational landscape of AML has expanded a lot, with new recurrent mutations , and that has led us to change our system to analyze them in the lab.</a:t>
            </a:r>
          </a:p>
          <a:p>
            <a:endParaRPr lang="es-ES">
              <a:ea typeface="ＭＳ Ｐゴシック" pitchFamily="1" charset="-128"/>
            </a:endParaRPr>
          </a:p>
        </p:txBody>
      </p:sp>
      <p:sp>
        <p:nvSpPr>
          <p:cNvPr id="25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4AD1CE-3F6E-447F-8B18-66FB9333A043}" type="slidenum">
              <a:rPr lang="es-ES" smtClean="0">
                <a:solidFill>
                  <a:prstClr val="black"/>
                </a:solidFill>
              </a:rPr>
              <a:pPr/>
              <a:t>31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8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864CBA5D-B7A2-A593-E3FF-D0CCCA86A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79F191-64AF-4AB7-B5EF-F003389D6445}" type="slidenum">
              <a:rPr lang="en-GB" altLang="el-GR" b="0">
                <a:latin typeface="Times New Roman" panose="02020603050405020304" pitchFamily="18" charset="0"/>
                <a:ea typeface="Arial Unicode MS"/>
                <a:cs typeface="Arial Unicode MS"/>
              </a:rPr>
              <a:pPr/>
              <a:t>38</a:t>
            </a:fld>
            <a:endParaRPr lang="en-GB" altLang="el-GR" b="0">
              <a:latin typeface="Times New Roman" panose="02020603050405020304" pitchFamily="18" charset="0"/>
              <a:ea typeface="Arial Unicode MS"/>
              <a:cs typeface="Arial Unicode MS"/>
            </a:endParaRPr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4FC91A01-484A-D05C-7027-BD543C8F8F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3265AFC2-F9A5-367A-18A0-B6BE01B1F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3B7E7-E817-4941-8148-BE50A74A9DCB}" type="datetime1">
              <a:rPr lang="es-ES"/>
              <a:pPr>
                <a:defRPr/>
              </a:pPr>
              <a:t>08/10/2022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D08F9-FE8F-44F6-B0E6-49B3672C137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9C6E-9675-4722-B1A3-58C282C04EFF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46EC8-2213-40E3-B593-8DF314A5F30A}" type="slidenum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EC4979-56F6-4822-A456-5FF4F025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0BC6A3C-834D-4088-917F-A5B5DB2A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9C133-4175-4489-BFE8-81340163E909}" type="datetimeFigureOut">
              <a:rPr lang="el-GR" smtClean="0"/>
              <a:t>08/10/2022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31B0B41-79CA-4ED4-B6DD-53ABD522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B4815F0-59D3-4C76-8AFC-096A2EA7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5CBCD-91D3-4FFB-84CF-D72DC412F8A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807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493" y="274544"/>
            <a:ext cx="8229023" cy="1143000"/>
          </a:xfrm>
          <a:prstGeom prst="rect">
            <a:avLst/>
          </a:prstGeom>
        </p:spPr>
        <p:txBody>
          <a:bodyPr lIns="82048" tIns="41025" rIns="82048" bIns="41025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7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9C6E-9675-4722-B1A3-58C282C04EFF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46EC8-2213-40E3-B593-8DF314A5F30A}" type="slidenum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E8BBA-7A24-4DAF-995B-AC5BEAFFA802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A235D-0C81-4F2E-A320-1AA5D5A4484A}" type="slidenum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8D9B0D-941B-40D7-9132-76643F313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D00BA03-ABDC-435D-B689-2BFF68603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E57AA12-00E3-4354-897F-28A5803F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9C133-4175-4489-BFE8-81340163E909}" type="datetimeFigureOut">
              <a:rPr lang="el-GR" smtClean="0"/>
              <a:t>08/10/2022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9B485C-9B80-4EAC-AB04-8DED9790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4BCDC1E-E78A-4003-86EE-49D96C13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5CBCD-91D3-4FFB-84CF-D72DC412F8A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021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EC4979-56F6-4822-A456-5FF4F025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0BC6A3C-834D-4088-917F-A5B5DB2A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9C133-4175-4489-BFE8-81340163E909}" type="datetimeFigureOut">
              <a:rPr lang="el-GR" smtClean="0"/>
              <a:t>08/10/2022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31B0B41-79CA-4ED4-B6DD-53ABD522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B4815F0-59D3-4C76-8AFC-096A2EA7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5CBCD-91D3-4FFB-84CF-D72DC412F8A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829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493" y="274544"/>
            <a:ext cx="8229023" cy="1143000"/>
          </a:xfrm>
          <a:prstGeom prst="rect">
            <a:avLst/>
          </a:prstGeom>
        </p:spPr>
        <p:txBody>
          <a:bodyPr lIns="82048" tIns="41025" rIns="82048" bIns="41025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61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9C6E-9675-4722-B1A3-58C282C04EFF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46EC8-2213-40E3-B593-8DF314A5F30A}" type="slidenum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58" tIns="45718" rIns="9105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58" tIns="45718" rIns="9105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7352"/>
            <a:ext cx="2133600" cy="365125"/>
          </a:xfrm>
          <a:prstGeom prst="rect">
            <a:avLst/>
          </a:prstGeom>
        </p:spPr>
        <p:txBody>
          <a:bodyPr vert="horz" wrap="square" lIns="91058" tIns="45718" rIns="91058" bIns="4571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1" charset="0"/>
              </a:defRPr>
            </a:lvl1pPr>
          </a:lstStyle>
          <a:p>
            <a:pPr>
              <a:defRPr/>
            </a:pPr>
            <a:fld id="{F8FBC67D-E2B1-417C-A1A7-BACB600C0D97}" type="datetime1">
              <a:rPr lang="es-ES">
                <a:cs typeface="Arial" charset="0"/>
              </a:rPr>
              <a:pPr>
                <a:defRPr/>
              </a:pPr>
              <a:t>08/10/2022</a:t>
            </a:fld>
            <a:endParaRPr lang="es-ES"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7352"/>
            <a:ext cx="2895600" cy="365125"/>
          </a:xfrm>
          <a:prstGeom prst="rect">
            <a:avLst/>
          </a:prstGeom>
        </p:spPr>
        <p:txBody>
          <a:bodyPr vert="horz" wrap="square" lIns="91058" tIns="45718" rIns="91058" bIns="4571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1" charset="0"/>
              </a:defRPr>
            </a:lvl1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7352"/>
            <a:ext cx="2133600" cy="365125"/>
          </a:xfrm>
          <a:prstGeom prst="rect">
            <a:avLst/>
          </a:prstGeom>
        </p:spPr>
        <p:txBody>
          <a:bodyPr vert="horz" wrap="square" lIns="91058" tIns="45718" rIns="91058" bIns="4571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1" charset="0"/>
              </a:defRPr>
            </a:lvl1pPr>
          </a:lstStyle>
          <a:p>
            <a:pPr>
              <a:defRPr/>
            </a:pPr>
            <a:fld id="{34AAB52E-FC44-4C18-AD6B-AB8BE160AEBF}" type="slidenum">
              <a:rPr lang="es-ES">
                <a:cs typeface="Arial" charset="0"/>
              </a:rPr>
              <a:pPr>
                <a:defRPr/>
              </a:pPr>
              <a:t>‹#›</a:t>
            </a:fld>
            <a:endParaRPr lang="es-ES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0" r:id="rId1"/>
    <p:sldLayoutId id="2147484849" r:id="rId2"/>
    <p:sldLayoutId id="2147484851" r:id="rId3"/>
    <p:sldLayoutId id="2147484853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2" charset="-128"/>
          <a:cs typeface="ＭＳ Ｐゴシック" pitchFamily="3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2" charset="-128"/>
          <a:cs typeface="ＭＳ Ｐゴシック" pitchFamily="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2" charset="-128"/>
          <a:cs typeface="ＭＳ Ｐゴシック" pitchFamily="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2" charset="-128"/>
          <a:cs typeface="ＭＳ Ｐゴシック" pitchFamily="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2" charset="-128"/>
          <a:cs typeface="ＭＳ Ｐゴシック" pitchFamily="32" charset="-128"/>
        </a:defRPr>
      </a:lvl5pPr>
      <a:lvl6pPr marL="45491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007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510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01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70" indent="-34137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2" charset="-128"/>
          <a:cs typeface="ＭＳ Ｐゴシック" pitchFamily="32" charset="-128"/>
        </a:defRPr>
      </a:lvl1pPr>
      <a:lvl2pPr marL="739406" indent="-28447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29" charset="-128"/>
          <a:cs typeface="+mn-cs"/>
        </a:defRPr>
      </a:lvl2pPr>
      <a:lvl3pPr marL="1137650" indent="-22758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29" charset="-128"/>
          <a:cs typeface="+mn-cs"/>
        </a:defRPr>
      </a:lvl3pPr>
      <a:lvl4pPr marL="1592560" indent="-22758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29" charset="-128"/>
          <a:cs typeface="+mn-cs"/>
        </a:defRPr>
      </a:lvl4pPr>
      <a:lvl5pPr marL="2047471" indent="-22758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29" charset="-128"/>
          <a:cs typeface="+mn-cs"/>
        </a:defRPr>
      </a:lvl5pPr>
      <a:lvl6pPr marL="2502631" indent="-227581" algn="l" defTabSz="910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667" indent="-227581" algn="l" defTabSz="910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701" indent="-227581" algn="l" defTabSz="910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862" indent="-227581" algn="l" defTabSz="910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00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911" algn="l" defTabSz="9100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71" algn="l" defTabSz="9100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107" algn="l" defTabSz="9100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141" algn="l" defTabSz="9100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02" algn="l" defTabSz="9100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210" algn="l" defTabSz="9100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20" algn="l" defTabSz="9100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126" algn="l" defTabSz="9100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702" y="568327"/>
            <a:ext cx="7805737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702" y="1906589"/>
            <a:ext cx="7805737" cy="431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45" r:id="rId2"/>
    <p:sldLayoutId id="2147484846" r:id="rId3"/>
    <p:sldLayoutId id="2147484855" r:id="rId4"/>
  </p:sldLayoutIdLst>
  <mc:AlternateContent xmlns:mc="http://schemas.openxmlformats.org/markup-compatibility/2006" xmlns:p14="http://schemas.microsoft.com/office/powerpoint/2010/main">
    <mc:Choice Requires="p14">
      <p:transition spd="slow" p14:dur="99000"/>
    </mc:Choice>
    <mc:Fallback xmlns="">
      <p:transition spd="slow"/>
    </mc:Fallback>
  </mc:AlternateContent>
  <p:txStyles>
    <p:titleStyle>
      <a:lvl1pPr marL="976238" indent="-196278" algn="ctr" defTabSz="4129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+mj-lt"/>
          <a:ea typeface="+mj-ea"/>
          <a:cs typeface="+mj-cs"/>
        </a:defRPr>
      </a:lvl1pPr>
      <a:lvl2pPr marL="976238" indent="-196278" algn="ctr" defTabSz="4129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</a:defRPr>
      </a:lvl2pPr>
      <a:lvl3pPr marL="976238" indent="-196278" algn="ctr" defTabSz="4129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</a:defRPr>
      </a:lvl3pPr>
      <a:lvl4pPr marL="976238" indent="-196278" algn="ctr" defTabSz="4129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</a:defRPr>
      </a:lvl4pPr>
      <a:lvl5pPr marL="976238" indent="-196278" algn="ctr" defTabSz="4129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</a:defRPr>
      </a:lvl5pPr>
      <a:lvl6pPr marL="1431840" indent="-196278" algn="ctr" defTabSz="4129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</a:defRPr>
      </a:lvl6pPr>
      <a:lvl7pPr marL="1887443" indent="-196278" algn="ctr" defTabSz="4129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</a:defRPr>
      </a:lvl7pPr>
      <a:lvl8pPr marL="2343180" indent="-196278" algn="ctr" defTabSz="4129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</a:defRPr>
      </a:lvl8pPr>
      <a:lvl9pPr marL="2798849" indent="-196278" algn="ctr" defTabSz="4129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 b="1">
          <a:solidFill>
            <a:srgbClr val="000000"/>
          </a:solidFill>
          <a:latin typeface="Times New Roman" pitchFamily="18" charset="0"/>
        </a:defRPr>
      </a:lvl9pPr>
    </p:titleStyle>
    <p:bodyStyle>
      <a:lvl1pPr marL="390840" indent="-292631" algn="l" defTabSz="412978" rtl="0" eaLnBrk="0" fontAlgn="base" hangingPunct="0">
        <a:lnSpc>
          <a:spcPct val="93000"/>
        </a:lnSpc>
        <a:spcBef>
          <a:spcPct val="0"/>
        </a:spcBef>
        <a:spcAft>
          <a:spcPts val="800"/>
        </a:spcAft>
        <a:buClr>
          <a:srgbClr val="000000"/>
        </a:buClr>
        <a:buSzPct val="100000"/>
        <a:buFont typeface="Arial" pitchFamily="34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79959" indent="-259510" algn="l" defTabSz="412978" rtl="0" eaLnBrk="0" fontAlgn="base" hangingPunct="0">
        <a:lnSpc>
          <a:spcPct val="93000"/>
        </a:lnSpc>
        <a:spcBef>
          <a:spcPct val="0"/>
        </a:spcBef>
        <a:spcAft>
          <a:spcPts val="1039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+mn-lt"/>
        </a:defRPr>
      </a:lvl2pPr>
      <a:lvl3pPr marL="1170796" indent="-194694" algn="l" defTabSz="412978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561638" indent="-194694" algn="l" defTabSz="412978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ymbol" pitchFamily="18" charset="2"/>
        <a:buChar char=""/>
        <a:defRPr>
          <a:solidFill>
            <a:srgbClr val="000000"/>
          </a:solidFill>
          <a:latin typeface="+mn-lt"/>
        </a:defRPr>
      </a:lvl4pPr>
      <a:lvl5pPr marL="1952474" indent="-196278" algn="l" defTabSz="412978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5pPr>
      <a:lvl6pPr marL="2408078" indent="-196278" algn="l" defTabSz="412978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6pPr>
      <a:lvl7pPr marL="2863680" indent="-196278" algn="l" defTabSz="412978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7pPr>
      <a:lvl8pPr marL="3319398" indent="-196278" algn="l" defTabSz="412978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8pPr>
      <a:lvl9pPr marL="3775052" indent="-196278" algn="l" defTabSz="412978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9pPr>
    </p:bodyStyle>
    <p:otherStyle>
      <a:defPPr>
        <a:defRPr lang="ca-ES"/>
      </a:defPPr>
      <a:lvl1pPr marL="0" algn="l" defTabSz="9113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03" algn="l" defTabSz="9113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39" algn="l" defTabSz="9113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10" algn="l" defTabSz="9113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78" algn="l" defTabSz="9113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18" algn="l" defTabSz="9113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18" algn="l" defTabSz="9113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623" algn="l" defTabSz="9113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242" algn="l" defTabSz="9113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2" tIns="45686" rIns="91172" bIns="456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2" tIns="45686" rIns="91172" bIns="456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9460"/>
            <a:ext cx="2133600" cy="365125"/>
          </a:xfrm>
          <a:prstGeom prst="rect">
            <a:avLst/>
          </a:prstGeom>
        </p:spPr>
        <p:txBody>
          <a:bodyPr vert="horz" lIns="91172" tIns="45686" rIns="91172" bIns="4568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17A022-DB3B-4F32-892B-CEF8F3C0D973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9460"/>
            <a:ext cx="2895600" cy="365125"/>
          </a:xfrm>
          <a:prstGeom prst="rect">
            <a:avLst/>
          </a:prstGeom>
        </p:spPr>
        <p:txBody>
          <a:bodyPr vert="horz" lIns="91172" tIns="45686" rIns="91172" bIns="4568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9460"/>
            <a:ext cx="2133600" cy="365125"/>
          </a:xfrm>
          <a:prstGeom prst="rect">
            <a:avLst/>
          </a:prstGeom>
        </p:spPr>
        <p:txBody>
          <a:bodyPr vert="horz" lIns="91172" tIns="45686" rIns="91172" bIns="4568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917255-5B04-48BD-8E5E-8BFDFD4446E0}" type="slidenum">
              <a:rPr lang="ca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</p:sldLayoutIdLst>
  <mc:AlternateContent xmlns:mc="http://schemas.openxmlformats.org/markup-compatibility/2006" xmlns:p14="http://schemas.microsoft.com/office/powerpoint/2010/main">
    <mc:Choice Requires="p14">
      <p:transition spd="slow" p14:dur="99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565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144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71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28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842" indent="-34184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524" indent="-2848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342" indent="-2278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997" indent="-2278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655" indent="-2278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444" indent="-227894" algn="l" defTabSz="911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169" indent="-227894" algn="l" defTabSz="911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891" indent="-227894" algn="l" defTabSz="911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678" indent="-227894" algn="l" defTabSz="911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1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59" algn="l" defTabSz="911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47" algn="l" defTabSz="911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70" algn="l" defTabSz="911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93" algn="l" defTabSz="911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686" algn="l" defTabSz="911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338" algn="l" defTabSz="911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996" algn="l" defTabSz="911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665" algn="l" defTabSz="911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2" tIns="45714" rIns="91342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2" tIns="45714" rIns="91342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8413"/>
            <a:ext cx="2133600" cy="365125"/>
          </a:xfrm>
          <a:prstGeom prst="rect">
            <a:avLst/>
          </a:prstGeom>
        </p:spPr>
        <p:txBody>
          <a:bodyPr vert="horz" lIns="91342" tIns="45714" rIns="91342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6A17A022-DB3B-4F32-892B-CEF8F3C0D973}" type="datetimeFigureOut">
              <a:rPr lang="ca-ES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685800">
                <a:defRPr/>
              </a:pPr>
              <a:t>8/10/2022</a:t>
            </a:fld>
            <a:endParaRPr lang="ca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8413"/>
            <a:ext cx="2895600" cy="365125"/>
          </a:xfrm>
          <a:prstGeom prst="rect">
            <a:avLst/>
          </a:prstGeom>
        </p:spPr>
        <p:txBody>
          <a:bodyPr vert="horz" lIns="91342" tIns="45714" rIns="91342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ca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8413"/>
            <a:ext cx="2133600" cy="365125"/>
          </a:xfrm>
          <a:prstGeom prst="rect">
            <a:avLst/>
          </a:prstGeom>
        </p:spPr>
        <p:txBody>
          <a:bodyPr vert="horz" lIns="91342" tIns="45714" rIns="91342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73917255-5B04-48BD-8E5E-8BFDFD4446E0}" type="slidenum">
              <a:rPr lang="ca-ES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685800">
                <a:defRPr/>
              </a:pPr>
              <a:t>‹#›</a:t>
            </a:fld>
            <a:endParaRPr lang="ca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485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6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28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8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652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506" indent="-342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36" indent="-28542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22" indent="-2283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87" indent="-2283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95" indent="-2283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40" indent="-228338" algn="l" defTabSz="91328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70" indent="-228338" algn="l" defTabSz="91328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13" indent="-228338" algn="l" defTabSz="91328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66" indent="-228338" algn="l" defTabSz="91328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32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5" algn="l" defTabSz="9132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87" algn="l" defTabSz="9132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80" algn="l" defTabSz="9132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6" algn="l" defTabSz="9132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66" algn="l" defTabSz="9132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74" algn="l" defTabSz="9132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76" algn="l" defTabSz="9132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71" algn="l" defTabSz="9132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bmtpatra.gr/" TargetMode="External"/><Relationship Id="rId7" Type="http://schemas.openxmlformats.org/officeDocument/2006/relationships/image" Target="../media/image2.jpe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mastercgt.com/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://www.xarisezoi.gr/" TargetMode="External"/><Relationship Id="rId10" Type="http://schemas.openxmlformats.org/officeDocument/2006/relationships/oleObject" Target="../embeddings/oleObject1.bin"/><Relationship Id="rId4" Type="http://schemas.openxmlformats.org/officeDocument/2006/relationships/hyperlink" Target="http://www.ictpatras.gr/" TargetMode="Externa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nomad.broadinstitute.org/" TargetMode="External"/><Relationship Id="rId4" Type="http://schemas.openxmlformats.org/officeDocument/2006/relationships/hyperlink" Target="https://spliceailookup.broadinstitute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9.jpe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58.jpeg"/><Relationship Id="rId20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10" Type="http://schemas.openxmlformats.org/officeDocument/2006/relationships/image" Target="../media/image52.jpeg"/><Relationship Id="rId19" Type="http://schemas.openxmlformats.org/officeDocument/2006/relationships/oleObject" Target="../embeddings/oleObject2.bin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jpeg"/><Relationship Id="rId2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2E4563-CF76-4ABE-8CA0-413F25C0C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1556792"/>
            <a:ext cx="6858000" cy="806948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Διαγνωστική προσέγγιση: NGS για όλους;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21292-61FD-A80B-6468-16232C582BF0}"/>
              </a:ext>
            </a:extLst>
          </p:cNvPr>
          <p:cNvSpPr txBox="1"/>
          <p:nvPr/>
        </p:nvSpPr>
        <p:spPr>
          <a:xfrm>
            <a:off x="0" y="357301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l-GR" sz="1600" b="1" dirty="0" err="1">
                <a:latin typeface="Calibri" panose="020F0502020204030204"/>
              </a:rPr>
              <a:t>Prof</a:t>
            </a:r>
            <a:r>
              <a:rPr lang="en-US" sz="1600" b="1" dirty="0">
                <a:latin typeface="Calibri" panose="020F0502020204030204"/>
              </a:rPr>
              <a:t>.</a:t>
            </a:r>
            <a:r>
              <a:rPr lang="el-GR" sz="1600" b="1" dirty="0">
                <a:latin typeface="Calibri" panose="020F0502020204030204"/>
              </a:rPr>
              <a:t> Alexandros Spyridonidis, MD, </a:t>
            </a:r>
            <a:r>
              <a:rPr lang="el-GR" sz="1600" b="1" dirty="0" err="1">
                <a:latin typeface="Calibri" panose="020F0502020204030204"/>
              </a:rPr>
              <a:t>PhD</a:t>
            </a:r>
            <a:endParaRPr lang="en-US" sz="1600" b="1" dirty="0"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/>
              </a:rPr>
              <a:t>Head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/>
              </a:rPr>
              <a:t>Bone Marrow Transplantation Unit, </a:t>
            </a:r>
            <a:r>
              <a:rPr lang="en-US" sz="1600" dirty="0">
                <a:solidFill>
                  <a:schemeClr val="accent2"/>
                </a:solidFill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www.bmtpatra.gr</a:t>
            </a:r>
            <a:endParaRPr lang="en-US" sz="1600" dirty="0">
              <a:solidFill>
                <a:schemeClr val="accent2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/>
              </a:rPr>
              <a:t>Institute of Cell Therapy, </a:t>
            </a:r>
            <a:r>
              <a:rPr lang="en-US" sz="1600" dirty="0">
                <a:solidFill>
                  <a:schemeClr val="accent2"/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www.ictpatras.gr</a:t>
            </a:r>
            <a:endParaRPr lang="en-US" sz="1600" dirty="0">
              <a:solidFill>
                <a:schemeClr val="accent2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/>
              </a:rPr>
              <a:t>CBMDP Donor Center, </a:t>
            </a:r>
            <a:r>
              <a:rPr lang="en-US" sz="1600" dirty="0">
                <a:solidFill>
                  <a:schemeClr val="accent2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www.xarisezoi.gr</a:t>
            </a:r>
            <a:endParaRPr lang="en-US" sz="1600" dirty="0">
              <a:solidFill>
                <a:schemeClr val="accent2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/>
              </a:rPr>
              <a:t>MSc Cell and Gene Therapies, </a:t>
            </a:r>
            <a:r>
              <a:rPr lang="en-US" sz="1600" dirty="0">
                <a:solidFill>
                  <a:schemeClr val="accent2"/>
                </a:solidFill>
                <a:latin typeface="Calibri" panose="020F05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www.mastercgt.com</a:t>
            </a:r>
            <a:endParaRPr lang="en-US" sz="1600" dirty="0">
              <a:solidFill>
                <a:schemeClr val="accent2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/>
              </a:rPr>
              <a:t>University of Patras</a:t>
            </a:r>
            <a:endParaRPr lang="en-US" sz="1600" dirty="0"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l-GR" sz="1600" dirty="0">
                <a:latin typeface="Calibri" panose="020F0502020204030204"/>
              </a:rPr>
              <a:t>ΕΒΜΤ, </a:t>
            </a:r>
            <a:r>
              <a:rPr lang="en-US" sz="1600" dirty="0">
                <a:latin typeface="Calibri" panose="020F0502020204030204"/>
              </a:rPr>
              <a:t>Leader RIC Committee of Acute Leukemia WP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/>
              </a:rPr>
              <a:t>JACIE Inspector CGT-GMP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25711EE-25E0-7ED6-0464-96A3B8664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5EB25B30-960D-79D5-7EBC-427BF7F41D24}"/>
              </a:ext>
            </a:extLst>
          </p:cNvPr>
          <p:cNvGrpSpPr/>
          <p:nvPr/>
        </p:nvGrpSpPr>
        <p:grpSpPr>
          <a:xfrm>
            <a:off x="1763687" y="6149462"/>
            <a:ext cx="5616625" cy="666167"/>
            <a:chOff x="2123728" y="2819476"/>
            <a:chExt cx="5616625" cy="666167"/>
          </a:xfrm>
        </p:grpSpPr>
        <p:pic>
          <p:nvPicPr>
            <p:cNvPr id="6" name="Εικόνα 5" descr="Εικόνα που περιέχει κείμεν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CFCD5A60-FC54-BC65-F68A-EEEE9F375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2941010"/>
              <a:ext cx="1165827" cy="423101"/>
            </a:xfrm>
            <a:prstGeom prst="rect">
              <a:avLst/>
            </a:prstGeom>
          </p:spPr>
        </p:pic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57B1E265-A43E-55D1-1BE9-C72B8136D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67583" y="2819476"/>
              <a:ext cx="1379543" cy="666167"/>
            </a:xfrm>
            <a:prstGeom prst="rect">
              <a:avLst/>
            </a:prstGeom>
          </p:spPr>
        </p:pic>
        <p:pic>
          <p:nvPicPr>
            <p:cNvPr id="11" name="Εικόνα 10" descr="Εικόνα που περιέχει κείμενο, clipart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86E5A28A-8B31-E9FD-03D5-E913F7AC7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615" y="2866785"/>
              <a:ext cx="1072671" cy="471203"/>
            </a:xfrm>
            <a:prstGeom prst="rect">
              <a:avLst/>
            </a:prstGeom>
          </p:spPr>
        </p:pic>
        <p:graphicFrame>
          <p:nvGraphicFramePr>
            <p:cNvPr id="17" name="Αντικείμενο 16">
              <a:extLst>
                <a:ext uri="{FF2B5EF4-FFF2-40B4-BE49-F238E27FC236}">
                  <a16:creationId xmlns:a16="http://schemas.microsoft.com/office/drawing/2014/main" id="{D7808A80-C9AE-8414-BE4E-31B3EC67148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9839220"/>
                </p:ext>
              </p:extLst>
            </p:nvPr>
          </p:nvGraphicFramePr>
          <p:xfrm>
            <a:off x="3419872" y="2937345"/>
            <a:ext cx="866775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Εικόνα Bitmap" r:id="rId10" imgW="1009791" imgH="647619" progId="Paint.Picture">
                    <p:embed/>
                  </p:oleObj>
                </mc:Choice>
                <mc:Fallback>
                  <p:oleObj name="Εικόνα Bitmap" r:id="rId10" imgW="1009791" imgH="647619" progId="Paint.Picture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9872" y="2937345"/>
                          <a:ext cx="866775" cy="533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Εικόνα 19">
              <a:extLst>
                <a:ext uri="{FF2B5EF4-FFF2-40B4-BE49-F238E27FC236}">
                  <a16:creationId xmlns:a16="http://schemas.microsoft.com/office/drawing/2014/main" id="{4BA80994-4403-BEA9-DD5E-F7EA4AB4D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42977" y="2887787"/>
              <a:ext cx="897376" cy="488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37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49CEE6-4160-42AC-F87A-B17BA279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07" y="404664"/>
            <a:ext cx="8537369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NGS</a:t>
            </a:r>
            <a:r>
              <a:rPr lang="en-US" sz="36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chemeClr val="tx1"/>
                </a:solidFill>
              </a:rPr>
              <a:t>New GENETIC classification and stratification of AML</a:t>
            </a:r>
            <a:endParaRPr lang="el-GR" sz="3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FB219-B945-766B-224A-2B33EBB6FACA}"/>
              </a:ext>
            </a:extLst>
          </p:cNvPr>
          <p:cNvSpPr txBox="1"/>
          <p:nvPr/>
        </p:nvSpPr>
        <p:spPr>
          <a:xfrm>
            <a:off x="287524" y="2276872"/>
            <a:ext cx="856895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5th edition of the World Health Organization Classification of </a:t>
            </a:r>
            <a:r>
              <a:rPr lang="en-US" sz="1600" dirty="0" err="1"/>
              <a:t>Haematolymphoid</a:t>
            </a:r>
            <a:r>
              <a:rPr lang="en-US" sz="1600" dirty="0"/>
              <a:t> </a:t>
            </a:r>
            <a:r>
              <a:rPr lang="en-US" sz="1600" dirty="0" err="1"/>
              <a:t>Tumours</a:t>
            </a:r>
            <a:r>
              <a:rPr lang="en-US" sz="1600" dirty="0"/>
              <a:t>: Myeloid and Histiocytic/ Dendritic Neoplasms. Leukemia (2022) 36:1703–1719; (Published online: </a:t>
            </a:r>
            <a:r>
              <a:rPr lang="en-US" sz="1600" u="sng" dirty="0"/>
              <a:t>22 June 2022</a:t>
            </a:r>
            <a:r>
              <a:rPr lang="en-US" sz="1600" dirty="0"/>
              <a:t>)</a:t>
            </a:r>
          </a:p>
          <a:p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International Consensus Classification of Myeloid Neoplasms and Acute Leukemias: integrating morphologic, clinical, and genomic data. Blood 15 SEPTEMBER 2022 | VOLUME 140, NUMBER 11 (</a:t>
            </a:r>
            <a:r>
              <a:rPr lang="en-US" sz="1600" dirty="0" err="1"/>
              <a:t>prepublished</a:t>
            </a:r>
            <a:r>
              <a:rPr lang="en-US" sz="1600" dirty="0"/>
              <a:t> online on Blood First Edition </a:t>
            </a:r>
            <a:r>
              <a:rPr lang="en-US" sz="1600" u="sng" dirty="0"/>
              <a:t>29 June 2022</a:t>
            </a:r>
            <a:r>
              <a:rPr lang="en-US" sz="1600" dirty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err="1"/>
              <a:t>Diagnosis</a:t>
            </a:r>
            <a:r>
              <a:rPr lang="el-GR" sz="1600" dirty="0"/>
              <a:t> and </a:t>
            </a:r>
            <a:r>
              <a:rPr lang="el-GR" sz="1600" dirty="0" err="1"/>
              <a:t>management</a:t>
            </a:r>
            <a:r>
              <a:rPr lang="el-GR" sz="1600" dirty="0"/>
              <a:t> of AML in </a:t>
            </a:r>
            <a:r>
              <a:rPr lang="el-GR" sz="1600" dirty="0" err="1"/>
              <a:t>adults</a:t>
            </a:r>
            <a:r>
              <a:rPr lang="el-GR" sz="1600" dirty="0"/>
              <a:t>: 2022 </a:t>
            </a:r>
            <a:r>
              <a:rPr lang="el-GR" sz="1600" dirty="0" err="1"/>
              <a:t>recommendations</a:t>
            </a:r>
            <a:r>
              <a:rPr lang="el-GR" sz="1600" dirty="0"/>
              <a:t> </a:t>
            </a:r>
            <a:r>
              <a:rPr lang="el-GR" sz="1600" dirty="0" err="1"/>
              <a:t>from</a:t>
            </a:r>
            <a:r>
              <a:rPr lang="el-GR" sz="1600" dirty="0"/>
              <a:t> </a:t>
            </a:r>
            <a:r>
              <a:rPr lang="el-GR" sz="1600" dirty="0" err="1"/>
              <a:t>an</a:t>
            </a:r>
            <a:r>
              <a:rPr lang="el-GR" sz="1600" dirty="0"/>
              <a:t> </a:t>
            </a:r>
            <a:r>
              <a:rPr lang="el-GR" sz="1600" dirty="0" err="1"/>
              <a:t>international</a:t>
            </a:r>
            <a:r>
              <a:rPr lang="el-GR" sz="1600" dirty="0"/>
              <a:t> </a:t>
            </a:r>
            <a:r>
              <a:rPr lang="el-GR" sz="1600" dirty="0" err="1"/>
              <a:t>expert</a:t>
            </a:r>
            <a:r>
              <a:rPr lang="el-GR" sz="1600" dirty="0"/>
              <a:t> </a:t>
            </a:r>
            <a:r>
              <a:rPr lang="el-GR" sz="1600" dirty="0" err="1"/>
              <a:t>panel</a:t>
            </a:r>
            <a:r>
              <a:rPr lang="el-GR" sz="1600" dirty="0"/>
              <a:t> on </a:t>
            </a:r>
            <a:r>
              <a:rPr lang="el-GR" sz="1600" dirty="0" err="1"/>
              <a:t>behalf</a:t>
            </a:r>
            <a:r>
              <a:rPr lang="el-GR" sz="1600" dirty="0"/>
              <a:t> of the ELN</a:t>
            </a:r>
            <a:r>
              <a:rPr lang="en-US" sz="1600" dirty="0"/>
              <a:t>. Blood 22 SEPTEMBER 2022 | VOLUME 140, NUMBER 12, DOI 10.1182/blood.2022016867. (</a:t>
            </a:r>
            <a:r>
              <a:rPr lang="en-US" sz="1600" dirty="0" err="1"/>
              <a:t>prepublished</a:t>
            </a:r>
            <a:r>
              <a:rPr lang="en-US" sz="1600" dirty="0"/>
              <a:t> online on Blood First Edition </a:t>
            </a:r>
            <a:r>
              <a:rPr lang="en-US" sz="1600" u="sng" dirty="0"/>
              <a:t>7 July 2022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3405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9112CB-DCC6-9DD0-C9F2-A2B7EE5C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19" y="228025"/>
            <a:ext cx="8580818" cy="1144588"/>
          </a:xfrm>
        </p:spPr>
        <p:txBody>
          <a:bodyPr/>
          <a:lstStyle/>
          <a:p>
            <a:pPr algn="ctr" defTabSz="412978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2800" b="1" kern="0" dirty="0">
                <a:solidFill>
                  <a:srgbClr val="000066"/>
                </a:solidFill>
                <a:ea typeface="+mj-ea"/>
                <a:cs typeface="+mj-cs"/>
              </a:rPr>
              <a:t>Do we need a comprehensive genetic characterization with Targeted </a:t>
            </a:r>
            <a:r>
              <a:rPr lang="en-US" sz="2800" dirty="0">
                <a:solidFill>
                  <a:srgbClr val="000066"/>
                </a:solidFill>
              </a:rPr>
              <a:t>N</a:t>
            </a:r>
            <a:r>
              <a:rPr lang="en-US" sz="2800" b="1" kern="0" dirty="0">
                <a:solidFill>
                  <a:srgbClr val="000066"/>
                </a:solidFill>
                <a:ea typeface="+mj-ea"/>
                <a:cs typeface="+mj-cs"/>
              </a:rPr>
              <a:t>GS for AML?</a:t>
            </a:r>
            <a:endParaRPr lang="en-US" sz="2800" i="1" kern="0" dirty="0">
              <a:solidFill>
                <a:srgbClr val="000066"/>
              </a:solidFill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9DD23-AB7C-A0F0-AE7B-5C8CC6DA629B}"/>
              </a:ext>
            </a:extLst>
          </p:cNvPr>
          <p:cNvSpPr txBox="1"/>
          <p:nvPr/>
        </p:nvSpPr>
        <p:spPr>
          <a:xfrm>
            <a:off x="611560" y="2420888"/>
            <a:ext cx="81539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  <a:ea typeface="+mj-ea"/>
                <a:cs typeface="+mj-cs"/>
              </a:rPr>
              <a:t>Expensive, m</a:t>
            </a:r>
            <a:r>
              <a:rPr lang="en-US" sz="2400" dirty="0">
                <a:latin typeface="+mn-lt"/>
              </a:rPr>
              <a:t>ay not be reimbursed by payers</a:t>
            </a:r>
            <a:endParaRPr lang="en-US" sz="2400" kern="0" dirty="0">
              <a:latin typeface="+mn-lt"/>
              <a:ea typeface="+mj-ea"/>
              <a:cs typeface="+mj-c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  <a:ea typeface="+mj-ea"/>
                <a:cs typeface="+mj-cs"/>
              </a:rPr>
              <a:t>Time consuming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+mn-lt"/>
              </a:rPr>
              <a:t>Variants of unknown significance – what to do?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+mn-lt"/>
              </a:rPr>
              <a:t>Some of the information is not currently actionable</a:t>
            </a:r>
            <a:endParaRPr lang="el-GR" sz="2400" dirty="0">
              <a:latin typeface="+mn-lt"/>
            </a:endParaRPr>
          </a:p>
          <a:p>
            <a:pPr algn="l"/>
            <a:endParaRPr lang="en-US" sz="2400" kern="0" dirty="0">
              <a:latin typeface="+mn-lt"/>
              <a:ea typeface="+mj-ea"/>
              <a:cs typeface="+mj-cs"/>
            </a:endParaRPr>
          </a:p>
          <a:p>
            <a:pPr algn="ctr"/>
            <a:endParaRPr lang="en-US" sz="2400" b="1" u="sng" kern="0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584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177A95-9779-F67D-1276-5498CAAC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501008"/>
            <a:ext cx="8229023" cy="1143000"/>
          </a:xfrm>
        </p:spPr>
        <p:txBody>
          <a:bodyPr/>
          <a:lstStyle/>
          <a:p>
            <a:r>
              <a:rPr lang="en-US" sz="2800" b="1" u="sng" kern="0" dirty="0">
                <a:latin typeface="+mn-lt"/>
                <a:ea typeface="+mj-ea"/>
                <a:cs typeface="+mj-cs"/>
              </a:rPr>
              <a:t>Yes if this is translated into clinical valuable information</a:t>
            </a:r>
            <a:br>
              <a:rPr lang="en-US" sz="2800" b="1" u="sng" kern="0" dirty="0">
                <a:latin typeface="+mn-lt"/>
                <a:ea typeface="+mj-ea"/>
                <a:cs typeface="+mj-cs"/>
              </a:rPr>
            </a:br>
            <a:endParaRPr lang="el-GR" dirty="0"/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73FB6A76-30B1-B44B-4A1B-EA5A22F2283A}"/>
              </a:ext>
            </a:extLst>
          </p:cNvPr>
          <p:cNvSpPr txBox="1">
            <a:spLocks/>
          </p:cNvSpPr>
          <p:nvPr/>
        </p:nvSpPr>
        <p:spPr bwMode="auto">
          <a:xfrm>
            <a:off x="395536" y="1628800"/>
            <a:ext cx="8580818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2048" tIns="41025" rIns="82048" bIns="41025" numCol="1" anchor="ctr" anchorCtr="0" compatLnSpc="1">
            <a:prstTxWarp prst="textNoShape">
              <a:avLst/>
            </a:prstTxWarp>
          </a:bodyPr>
          <a:lstStyle>
            <a:lvl1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2pPr>
            <a:lvl3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3pPr>
            <a:lvl4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4pPr>
            <a:lvl5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5pPr>
            <a:lvl6pPr marL="1431840" indent="-196278" algn="ctr" defTabSz="41297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887443" indent="-196278" algn="ctr" defTabSz="41297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343180" indent="-196278" algn="ctr" defTabSz="41297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798849" indent="-196278" algn="ctr" defTabSz="41297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800" kern="0" dirty="0">
                <a:solidFill>
                  <a:srgbClr val="000066"/>
                </a:solidFill>
              </a:rPr>
              <a:t>NGS for everybody?</a:t>
            </a:r>
            <a:endParaRPr lang="en-US" sz="2800" i="1" kern="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11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A331AF-98AD-D9EB-5F78-DBE3D2A3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1143000"/>
          </a:xfrm>
        </p:spPr>
        <p:txBody>
          <a:bodyPr/>
          <a:lstStyle/>
          <a:p>
            <a:r>
              <a:rPr lang="en-US" dirty="0"/>
              <a:t>NGS for (accurate)diagnosis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667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29DD4C-7BEE-77E3-260F-69CFE318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88" y="122099"/>
            <a:ext cx="8229023" cy="1143000"/>
          </a:xfrm>
        </p:spPr>
        <p:txBody>
          <a:bodyPr/>
          <a:lstStyle/>
          <a:p>
            <a:r>
              <a:rPr lang="en-US" dirty="0"/>
              <a:t>AML with germline predisposition</a:t>
            </a:r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3380065-4E3C-E55D-9FD2-631AEDFAD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561" y="1304509"/>
            <a:ext cx="4537325" cy="385268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09FE2BF-401F-CC02-FD94-BDBC334CD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88" y="1265098"/>
            <a:ext cx="3034392" cy="51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5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5F6145-8655-4D78-8E4D-24EB9091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scenario- I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C08B5-B044-AACF-C254-A75B1D8BEC68}"/>
              </a:ext>
            </a:extLst>
          </p:cNvPr>
          <p:cNvSpPr txBox="1"/>
          <p:nvPr/>
        </p:nvSpPr>
        <p:spPr>
          <a:xfrm>
            <a:off x="423339" y="1417544"/>
            <a:ext cx="74245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tabLst>
                <a:tab pos="540385" algn="l"/>
              </a:tabLst>
            </a:pP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Female 34 years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540385" algn="l"/>
                <a:tab pos="228600" algn="l"/>
                <a:tab pos="571500" algn="l"/>
              </a:tabLst>
            </a:pP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Κύηση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αναιμία → τοκετός → αναιμία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Hb 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6.9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dl</a:t>
            </a:r>
            <a:r>
              <a:rPr lang="el-GR" dirty="0"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→ΜΔΣ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540385" algn="l"/>
                <a:tab pos="228600" algn="l"/>
                <a:tab pos="571500" algn="l"/>
              </a:tabLst>
            </a:pPr>
            <a:r>
              <a:rPr lang="el-GR" dirty="0">
                <a:ea typeface="Times New Roman" panose="02020603050405020304" pitchFamily="18" charset="0"/>
                <a:cs typeface="Arial" panose="020B0604020202020204" pitchFamily="34" charset="0"/>
              </a:rPr>
              <a:t>ΟΜΒ </a:t>
            </a:r>
            <a:r>
              <a:rPr lang="el-G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δυσερυθροποίησης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χωρίς </a:t>
            </a:r>
            <a:r>
              <a:rPr lang="el-G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σιδηροβλάστες</a:t>
            </a:r>
            <a:r>
              <a:rPr lang="el-GR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2% </a:t>
            </a:r>
            <a:r>
              <a:rPr lang="el-G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βλαστες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χωρίς </a:t>
            </a:r>
            <a:r>
              <a:rPr lang="el-G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σιδηροβλάστες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Ca 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ούρων </a:t>
            </a:r>
            <a:r>
              <a:rPr lang="el-G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κφ</a:t>
            </a:r>
            <a:endParaRPr lang="el-GR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just">
              <a:tabLst>
                <a:tab pos="540385" algn="l"/>
              </a:tabLst>
            </a:pPr>
            <a:endParaRPr lang="el-G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A6F89DA-589F-F5B5-9B31-20A920F5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94" y="2708920"/>
            <a:ext cx="7344198" cy="2001836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AE070293-160A-8B52-8735-E232FD7EF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94" y="4506314"/>
            <a:ext cx="8100392" cy="1112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6CEC58-BA2E-0041-5FA8-39418A0B2488}"/>
              </a:ext>
            </a:extLst>
          </p:cNvPr>
          <p:cNvSpPr txBox="1"/>
          <p:nvPr/>
        </p:nvSpPr>
        <p:spPr>
          <a:xfrm>
            <a:off x="649908" y="5757199"/>
            <a:ext cx="6907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https://www.ncbi.nlm.nih.gov/clinvar/</a:t>
            </a:r>
          </a:p>
          <a:p>
            <a:r>
              <a:rPr lang="en-US" sz="1400" dirty="0">
                <a:hlinkClick r:id="rId4"/>
              </a:rPr>
              <a:t>https://spliceailookup.broadinstitute.org</a:t>
            </a:r>
            <a:endParaRPr lang="en-US" sz="1400" dirty="0"/>
          </a:p>
          <a:p>
            <a:r>
              <a:rPr lang="el-GR" sz="1400" dirty="0">
                <a:hlinkClick r:id="rId5"/>
              </a:rPr>
              <a:t>https://gnomad.broadinstitute.org/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DBC81C-529C-13DB-0893-CF989FE6D2AB}"/>
              </a:ext>
            </a:extLst>
          </p:cNvPr>
          <p:cNvSpPr txBox="1"/>
          <p:nvPr/>
        </p:nvSpPr>
        <p:spPr>
          <a:xfrm>
            <a:off x="5220072" y="2936651"/>
            <a:ext cx="175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1400" i="1" dirty="0">
                <a:latin typeface="+mn-lt"/>
              </a:rPr>
              <a:t>Ν</a:t>
            </a:r>
            <a:r>
              <a:rPr lang="en-US" sz="1400" i="1" dirty="0">
                <a:latin typeface="+mn-lt"/>
              </a:rPr>
              <a:t>. </a:t>
            </a:r>
            <a:r>
              <a:rPr lang="el-GR" sz="1400" i="1" dirty="0">
                <a:latin typeface="+mn-lt"/>
              </a:rPr>
              <a:t>Ευαγγελισμός, Κ </a:t>
            </a:r>
            <a:endParaRPr lang="el-GR" sz="1400" b="0" i="1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l-GR" sz="1400" b="0" i="1" u="none" strike="noStrike" baseline="0" dirty="0">
                <a:solidFill>
                  <a:srgbClr val="000000"/>
                </a:solidFill>
                <a:latin typeface="+mn-lt"/>
              </a:rPr>
              <a:t> Μαρία </a:t>
            </a:r>
            <a:r>
              <a:rPr lang="el-GR" sz="1400" b="0" i="1" u="none" strike="noStrike" baseline="0" dirty="0" err="1">
                <a:solidFill>
                  <a:srgbClr val="000000"/>
                </a:solidFill>
                <a:latin typeface="+mn-lt"/>
              </a:rPr>
              <a:t>Γαροφαλάκη</a:t>
            </a:r>
            <a:r>
              <a:rPr lang="el-GR" sz="1400" b="0" i="1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endParaRPr lang="el-GR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43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A2C66B-F6B5-0029-BDEE-57670A0EF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93" y="274544"/>
            <a:ext cx="8229023" cy="648699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5</a:t>
            </a:r>
            <a:r>
              <a:rPr lang="en-US" sz="3200" b="1" baseline="30000" dirty="0">
                <a:solidFill>
                  <a:schemeClr val="tx1"/>
                </a:solidFill>
              </a:rPr>
              <a:t>th</a:t>
            </a:r>
            <a:r>
              <a:rPr lang="en-US" sz="3200" b="1" dirty="0">
                <a:solidFill>
                  <a:schemeClr val="tx1"/>
                </a:solidFill>
              </a:rPr>
              <a:t> WHO </a:t>
            </a:r>
            <a:r>
              <a:rPr lang="en-US" sz="3200" b="1" dirty="0">
                <a:sym typeface="Wingdings" panose="05000000000000000000" pitchFamily="2" charset="2"/>
              </a:rPr>
              <a:t> “</a:t>
            </a:r>
            <a:r>
              <a:rPr lang="en-US" sz="3200" b="1" dirty="0">
                <a:solidFill>
                  <a:schemeClr val="tx1"/>
                </a:solidFill>
              </a:rPr>
              <a:t>Genetic” AML diagnosis</a:t>
            </a:r>
            <a:endParaRPr lang="el-GR" sz="3200" b="1" dirty="0">
              <a:solidFill>
                <a:schemeClr val="tx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E0443C3-2E71-C329-C93A-5D01E149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67" y="2362120"/>
            <a:ext cx="4172697" cy="3803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5D0470-3A3C-03AB-4379-13CB081BFA15}"/>
              </a:ext>
            </a:extLst>
          </p:cNvPr>
          <p:cNvSpPr txBox="1"/>
          <p:nvPr/>
        </p:nvSpPr>
        <p:spPr>
          <a:xfrm>
            <a:off x="4459455" y="1026367"/>
            <a:ext cx="46529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00FF"/>
                </a:highlight>
              </a:rPr>
              <a:t>AML transformation of MDS and MDS/MPN continues to be defined under AML-MR in view of the broader unifying biologic features</a:t>
            </a:r>
            <a:endParaRPr lang="el-GR" sz="1400" dirty="0">
              <a:highlight>
                <a:srgbClr val="FF00FF"/>
              </a:highlight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8E983774-55DD-5FB8-E3CB-58E2776A6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979" y="2055292"/>
            <a:ext cx="4044537" cy="4150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B1F2DF-EE0E-807E-8370-A17F04ADBA0C}"/>
              </a:ext>
            </a:extLst>
          </p:cNvPr>
          <p:cNvSpPr txBox="1"/>
          <p:nvPr/>
        </p:nvSpPr>
        <p:spPr>
          <a:xfrm>
            <a:off x="341767" y="1139032"/>
            <a:ext cx="365417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 err="1">
                <a:highlight>
                  <a:srgbClr val="00FF00"/>
                </a:highlight>
              </a:rPr>
              <a:t>Most</a:t>
            </a:r>
            <a:r>
              <a:rPr lang="el-GR" sz="1200" dirty="0">
                <a:highlight>
                  <a:srgbClr val="00FF00"/>
                </a:highlight>
              </a:rPr>
              <a:t> AML </a:t>
            </a:r>
            <a:r>
              <a:rPr lang="el-GR" sz="1200" dirty="0" err="1">
                <a:highlight>
                  <a:srgbClr val="00FF00"/>
                </a:highlight>
              </a:rPr>
              <a:t>with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defining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genetic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abnormalities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may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be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diagnosed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with</a:t>
            </a:r>
            <a:r>
              <a:rPr lang="el-GR" sz="1200" dirty="0">
                <a:highlight>
                  <a:srgbClr val="00FF00"/>
                </a:highlight>
              </a:rPr>
              <a:t> &lt;20% </a:t>
            </a:r>
            <a:r>
              <a:rPr lang="el-GR" sz="1200" dirty="0" err="1">
                <a:highlight>
                  <a:srgbClr val="00FF00"/>
                </a:highlight>
              </a:rPr>
              <a:t>blasts</a:t>
            </a:r>
            <a:r>
              <a:rPr lang="el-GR" sz="1200" dirty="0">
                <a:highlight>
                  <a:srgbClr val="00FF00"/>
                </a:highlight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highlight>
                  <a:srgbClr val="00FF00"/>
                </a:highlight>
              </a:rPr>
              <a:t>AML </a:t>
            </a:r>
            <a:r>
              <a:rPr lang="el-GR" sz="1200" dirty="0" err="1">
                <a:highlight>
                  <a:srgbClr val="00FF00"/>
                </a:highlight>
              </a:rPr>
              <a:t>with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defining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genetic</a:t>
            </a:r>
            <a:r>
              <a:rPr lang="el-GR" sz="1200" dirty="0">
                <a:highlight>
                  <a:srgbClr val="00FF00"/>
                </a:highlight>
              </a:rPr>
              <a:t> </a:t>
            </a:r>
            <a:r>
              <a:rPr lang="el-GR" sz="1200" dirty="0" err="1">
                <a:highlight>
                  <a:srgbClr val="00FF00"/>
                </a:highlight>
              </a:rPr>
              <a:t>abnormalities</a:t>
            </a:r>
            <a:endParaRPr lang="en-US" sz="1200" dirty="0">
              <a:highlight>
                <a:srgbClr val="00FF00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highlight>
                  <a:srgbClr val="FF00FF"/>
                </a:highlight>
              </a:rPr>
              <a:t>AML </a:t>
            </a:r>
            <a:r>
              <a:rPr lang="el-GR" sz="1200" dirty="0" err="1">
                <a:highlight>
                  <a:srgbClr val="FF00FF"/>
                </a:highlight>
              </a:rPr>
              <a:t>defined</a:t>
            </a:r>
            <a:r>
              <a:rPr lang="el-GR" sz="1200" dirty="0">
                <a:highlight>
                  <a:srgbClr val="FF00FF"/>
                </a:highlight>
              </a:rPr>
              <a:t> </a:t>
            </a:r>
            <a:r>
              <a:rPr lang="el-GR" sz="1200" dirty="0" err="1">
                <a:highlight>
                  <a:srgbClr val="FF00FF"/>
                </a:highlight>
              </a:rPr>
              <a:t>by</a:t>
            </a:r>
            <a:r>
              <a:rPr lang="el-GR" sz="1200" dirty="0">
                <a:highlight>
                  <a:srgbClr val="FF00FF"/>
                </a:highlight>
              </a:rPr>
              <a:t> </a:t>
            </a:r>
            <a:r>
              <a:rPr lang="el-GR" sz="1200" dirty="0" err="1">
                <a:highlight>
                  <a:srgbClr val="FF00FF"/>
                </a:highlight>
              </a:rPr>
              <a:t>differentiation</a:t>
            </a:r>
            <a:r>
              <a:rPr lang="el-GR" sz="1200" dirty="0">
                <a:highlight>
                  <a:srgbClr val="FF00FF"/>
                </a:highlight>
              </a:rPr>
              <a:t>. </a:t>
            </a:r>
            <a:endParaRPr lang="en-US" sz="1200" dirty="0">
              <a:highlight>
                <a:srgbClr val="FF00FF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highlight>
                  <a:srgbClr val="FF00FF"/>
                </a:highlight>
              </a:rPr>
              <a:t>AML, NOS </a:t>
            </a:r>
            <a:r>
              <a:rPr lang="el-GR" sz="1200" dirty="0" err="1">
                <a:highlight>
                  <a:srgbClr val="FF00FF"/>
                </a:highlight>
              </a:rPr>
              <a:t>is</a:t>
            </a:r>
            <a:r>
              <a:rPr lang="el-GR" sz="1200" dirty="0">
                <a:highlight>
                  <a:srgbClr val="FF00FF"/>
                </a:highlight>
              </a:rPr>
              <a:t> </a:t>
            </a:r>
            <a:r>
              <a:rPr lang="el-GR" sz="1200" dirty="0" err="1">
                <a:highlight>
                  <a:srgbClr val="FF00FF"/>
                </a:highlight>
              </a:rPr>
              <a:t>no</a:t>
            </a:r>
            <a:r>
              <a:rPr lang="el-GR" sz="1200" dirty="0">
                <a:highlight>
                  <a:srgbClr val="FF00FF"/>
                </a:highlight>
              </a:rPr>
              <a:t> </a:t>
            </a:r>
            <a:r>
              <a:rPr lang="el-GR" sz="1200" dirty="0" err="1">
                <a:highlight>
                  <a:srgbClr val="FF00FF"/>
                </a:highlight>
              </a:rPr>
              <a:t>longer</a:t>
            </a:r>
            <a:r>
              <a:rPr lang="el-GR" sz="1200" dirty="0">
                <a:highlight>
                  <a:srgbClr val="FF00FF"/>
                </a:highlight>
              </a:rPr>
              <a:t> </a:t>
            </a:r>
            <a:r>
              <a:rPr lang="el-GR" sz="1200" dirty="0" err="1">
                <a:highlight>
                  <a:srgbClr val="FF00FF"/>
                </a:highlight>
              </a:rPr>
              <a:t>applicable</a:t>
            </a:r>
            <a:endParaRPr lang="en-US" sz="1200" dirty="0">
              <a:highlight>
                <a:srgbClr val="FF00FF"/>
              </a:highlight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1288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F3DFDC-0DB3-EAE3-A1F6-9FE72948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93" y="274544"/>
            <a:ext cx="8229023" cy="850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ICC (and ELN</a:t>
            </a:r>
            <a:r>
              <a:rPr lang="el-GR" dirty="0">
                <a:solidFill>
                  <a:schemeClr val="tx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 for diagnosis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691C448-276B-D23F-8782-754B88CCE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16" y="1430431"/>
            <a:ext cx="80772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4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6965C3-6214-D80C-82C7-95A1870A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NGS for diagnosis for a patient with AML</a:t>
            </a:r>
            <a:endParaRPr lang="el-GR" sz="3600" b="1" dirty="0">
              <a:solidFill>
                <a:schemeClr val="tx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63B6306-F079-D7BE-3FD2-66F105E5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7544"/>
            <a:ext cx="3750076" cy="496378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D0851A-36BB-A63F-1123-8C066A5A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771" y="1740255"/>
            <a:ext cx="5139818" cy="3560953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6B2D2F59-E067-D7BC-B3AD-7905D7F27C9B}"/>
              </a:ext>
            </a:extLst>
          </p:cNvPr>
          <p:cNvSpPr txBox="1">
            <a:spLocks/>
          </p:cNvSpPr>
          <p:nvPr/>
        </p:nvSpPr>
        <p:spPr bwMode="auto">
          <a:xfrm>
            <a:off x="3975459" y="5129088"/>
            <a:ext cx="42484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48" tIns="41025" rIns="82048" bIns="41025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2" charset="-128"/>
                <a:cs typeface="ＭＳ Ｐゴシック" pitchFamily="3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2" charset="-128"/>
                <a:cs typeface="ＭＳ Ｐゴシック" pitchFamily="3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2" charset="-128"/>
                <a:cs typeface="ＭＳ Ｐゴシック" pitchFamily="3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2" charset="-128"/>
                <a:cs typeface="ＭＳ Ｐゴシック" pitchFamily="3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2" charset="-128"/>
                <a:cs typeface="ＭＳ Ｐゴシック" pitchFamily="32" charset="-128"/>
              </a:defRPr>
            </a:lvl5pPr>
            <a:lvl6pPr marL="45491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007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510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014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44444"/>
                </a:solidFill>
                <a:latin typeface="+mn-lt"/>
              </a:rPr>
              <a:t>fast NGS testing for clinically relevant biomarkers needed</a:t>
            </a:r>
            <a:endParaRPr lang="el-GR" sz="2000" dirty="0">
              <a:latin typeface="+mn-lt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B1BCAFB-AE78-4FFB-323F-66BC50D5A913}"/>
              </a:ext>
            </a:extLst>
          </p:cNvPr>
          <p:cNvSpPr/>
          <p:nvPr/>
        </p:nvSpPr>
        <p:spPr>
          <a:xfrm>
            <a:off x="208498" y="4581128"/>
            <a:ext cx="3692103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855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5F6145-8655-4D78-8E4D-24EB9091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scenario- II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C08B5-B044-AACF-C254-A75B1D8BEC68}"/>
              </a:ext>
            </a:extLst>
          </p:cNvPr>
          <p:cNvSpPr txBox="1"/>
          <p:nvPr/>
        </p:nvSpPr>
        <p:spPr>
          <a:xfrm>
            <a:off x="457493" y="1567015"/>
            <a:ext cx="74245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tabLst>
                <a:tab pos="540385" algn="l"/>
              </a:tabLst>
            </a:pP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Male 54 years</a:t>
            </a:r>
          </a:p>
          <a:p>
            <a:pPr marL="914400" indent="-914400">
              <a:tabLst>
                <a:tab pos="540385" algn="l"/>
              </a:tabLst>
            </a:pPr>
            <a:endParaRPr lang="en-US" sz="20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indent="-914400">
              <a:tabLst>
                <a:tab pos="540385" algn="l"/>
              </a:tabLst>
            </a:pPr>
            <a:r>
              <a:rPr lang="el-GR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4/2021</a:t>
            </a:r>
            <a:r>
              <a:rPr lang="el-G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MDS, IPSSR Low Risk</a:t>
            </a:r>
          </a:p>
          <a:p>
            <a:pPr marL="466090" marR="1651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WBC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3500/mmc,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Hb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11,9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dl</a:t>
            </a: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LT: 198.000/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mmc</a:t>
            </a:r>
            <a:endParaRPr lang="en-GB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66090" marR="1651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FACS</a:t>
            </a:r>
            <a:r>
              <a:rPr lang="el-G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-ΒΜ: βλαστικά κύτταρα 2%</a:t>
            </a:r>
            <a:endParaRPr lang="el-GR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090" indent="-285750" algn="just"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el-G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Καρυότυπος</a:t>
            </a:r>
            <a:r>
              <a:rPr lang="el-G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l-G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Μ:  46,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l-G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FISH </a:t>
            </a:r>
            <a:r>
              <a:rPr lang="el-G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l-G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53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negativ</a:t>
            </a:r>
            <a:endParaRPr lang="el-GR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090" indent="-285750" algn="just">
              <a:buFont typeface="Arial" panose="020B0604020202020204" pitchFamily="34" charset="0"/>
              <a:buChar char="•"/>
              <a:tabLst>
                <a:tab pos="540385" algn="l"/>
                <a:tab pos="27051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NGS-BM</a:t>
            </a: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 : 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l-GR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</a:t>
            </a:r>
            <a:r>
              <a:rPr lang="el-GR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sz="20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340">
              <a:tabLst>
                <a:tab pos="540385" algn="l"/>
                <a:tab pos="270510" algn="l"/>
              </a:tabLst>
            </a:pPr>
            <a:endParaRPr lang="en-US" sz="20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340">
              <a:tabLst>
                <a:tab pos="540385" algn="l"/>
                <a:tab pos="270510" algn="l"/>
              </a:tabLst>
            </a:pPr>
            <a:r>
              <a:rPr lang="en-GB" sz="2000" b="1" dirty="0"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/22 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MDS</a:t>
            </a:r>
            <a:r>
              <a:rPr lang="el-GR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AML 	</a:t>
            </a:r>
            <a:r>
              <a:rPr lang="el-G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βλάστες</a:t>
            </a:r>
            <a:r>
              <a:rPr lang="el-G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17%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80340">
              <a:tabLst>
                <a:tab pos="540385" algn="l"/>
                <a:tab pos="270510" algn="l"/>
              </a:tabLst>
            </a:pP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>
              <a:tabLst>
                <a:tab pos="540385" algn="l"/>
                <a:tab pos="270510" algn="l"/>
              </a:tabLst>
            </a:pPr>
            <a:r>
              <a:rPr lang="de-DE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6/9/2022</a:t>
            </a:r>
            <a:r>
              <a:rPr lang="de-DE" sz="2000" b="1" dirty="0"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VUD PBSC </a:t>
            </a:r>
            <a:r>
              <a:rPr lang="el-GR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μεταμόσχευση</a:t>
            </a:r>
            <a:endParaRPr lang="el-GR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50A33-155E-3445-3634-317392020206}"/>
              </a:ext>
            </a:extLst>
          </p:cNvPr>
          <p:cNvSpPr txBox="1"/>
          <p:nvPr/>
        </p:nvSpPr>
        <p:spPr>
          <a:xfrm>
            <a:off x="237288" y="6488668"/>
            <a:ext cx="3653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1" dirty="0">
                <a:solidFill>
                  <a:srgbClr val="000000"/>
                </a:solidFill>
                <a:effectLst/>
                <a:latin typeface="Lyon Display Web"/>
              </a:rPr>
              <a:t>Molecular International Prognostic Scoring System for Myelodysplastic Syndromes, NEJM Evidence June 2022 </a:t>
            </a:r>
          </a:p>
        </p:txBody>
      </p:sp>
    </p:spTree>
    <p:extLst>
      <p:ext uri="{BB962C8B-B14F-4D97-AF65-F5344CB8AC3E}">
        <p14:creationId xmlns:p14="http://schemas.microsoft.com/office/powerpoint/2010/main" val="362555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B754F5-4F6C-40F5-A1DD-591039ED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COIs</a:t>
            </a:r>
            <a:endParaRPr lang="el-GR" dirty="0"/>
          </a:p>
        </p:txBody>
      </p:sp>
      <p:graphicFrame>
        <p:nvGraphicFramePr>
          <p:cNvPr id="5" name="Πίνακας 3">
            <a:extLst>
              <a:ext uri="{FF2B5EF4-FFF2-40B4-BE49-F238E27FC236}">
                <a16:creationId xmlns:a16="http://schemas.microsoft.com/office/drawing/2014/main" id="{3BA4DBD6-FEC2-4430-8AE8-E37D888799CE}"/>
              </a:ext>
            </a:extLst>
          </p:cNvPr>
          <p:cNvGraphicFramePr>
            <a:graphicFrameLocks noGrp="1"/>
          </p:cNvGraphicFramePr>
          <p:nvPr/>
        </p:nvGraphicFramePr>
        <p:xfrm>
          <a:off x="747920" y="2224876"/>
          <a:ext cx="7377319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6881">
                  <a:extLst>
                    <a:ext uri="{9D8B030D-6E8A-4147-A177-3AD203B41FA5}">
                      <a16:colId xmlns:a16="http://schemas.microsoft.com/office/drawing/2014/main" val="1259137362"/>
                    </a:ext>
                  </a:extLst>
                </a:gridCol>
                <a:gridCol w="4010438">
                  <a:extLst>
                    <a:ext uri="{9D8B030D-6E8A-4147-A177-3AD203B41FA5}">
                      <a16:colId xmlns:a16="http://schemas.microsoft.com/office/drawing/2014/main" val="270232526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Disclosures </a:t>
                      </a:r>
                    </a:p>
                    <a:p>
                      <a:r>
                        <a:rPr lang="en-US" sz="1800" b="1" dirty="0">
                          <a:latin typeface="+mn-lt"/>
                        </a:rPr>
                        <a:t>(last and current year)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8613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board membership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Gilead, MSD, Novartis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8587476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travel support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Amgen, Gilead, MSD, </a:t>
                      </a:r>
                      <a:r>
                        <a:rPr lang="en-US" sz="1800" dirty="0" err="1">
                          <a:latin typeface="+mn-lt"/>
                        </a:rPr>
                        <a:t>Menarini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1114903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honoraria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Amgen, MSD, Bristol, Genesis, Gilead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362777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consultancy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+mn-lt"/>
                        </a:rPr>
                        <a:t>Abbvie</a:t>
                      </a:r>
                      <a:r>
                        <a:rPr lang="en-US" sz="1800" dirty="0">
                          <a:latin typeface="+mn-lt"/>
                        </a:rPr>
                        <a:t>, Novartis, Prime View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8842391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support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Takeda, </a:t>
                      </a:r>
                      <a:r>
                        <a:rPr lang="en-US" sz="1800" dirty="0" err="1">
                          <a:latin typeface="+mn-lt"/>
                        </a:rPr>
                        <a:t>Abbvie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033477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kern="0" dirty="0">
                          <a:solidFill>
                            <a:schemeClr val="tx1"/>
                          </a:solidFill>
                          <a:latin typeface="+mn-lt"/>
                          <a:ea typeface="Microsoft YaHei" panose="020B0503020204020204" pitchFamily="34" charset="-122"/>
                        </a:rPr>
                        <a:t>Disclaimers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  <a:ea typeface="Times New Roman" panose="02020603050405020304" pitchFamily="18" charset="0"/>
                        </a:rPr>
                        <a:t>for this presentation</a:t>
                      </a:r>
                      <a:endParaRPr lang="en-US" sz="1800" b="1" kern="0" dirty="0"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72022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ea typeface="Times New Roman" panose="02020603050405020304" pitchFamily="18" charset="0"/>
                        </a:rPr>
                        <a:t>honoraria</a:t>
                      </a:r>
                      <a:endParaRPr lang="en-US" sz="1800" kern="0" dirty="0"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Genesis</a:t>
                      </a:r>
                      <a:r>
                        <a:rPr lang="el-GR" sz="1800" dirty="0">
                          <a:latin typeface="+mn-lt"/>
                        </a:rPr>
                        <a:t> </a:t>
                      </a:r>
                      <a:r>
                        <a:rPr lang="en-US" sz="1800" dirty="0">
                          <a:latin typeface="+mn-lt"/>
                        </a:rPr>
                        <a:t>Pharma S.A</a:t>
                      </a:r>
                      <a:endParaRPr lang="el-GR" sz="18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86833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429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A331AF-98AD-D9EB-5F78-DBE3D2A3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143000"/>
          </a:xfrm>
        </p:spPr>
        <p:txBody>
          <a:bodyPr/>
          <a:lstStyle/>
          <a:p>
            <a:r>
              <a:rPr lang="en-US" dirty="0"/>
              <a:t>NGS for therapy decision (prognostic stratification)</a:t>
            </a:r>
            <a:br>
              <a:rPr lang="en-US" sz="4400" dirty="0">
                <a:latin typeface="+mn-lt"/>
              </a:rPr>
            </a:br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294A9B4-CFF3-E435-5776-7C7B287C6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699792"/>
            <a:ext cx="5472608" cy="39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11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B643A3-1E9D-304E-1BB9-C4E41F47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For prognostic stratification</a:t>
            </a:r>
            <a:endParaRPr lang="el-GR" sz="36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59A9CB7-CB1A-3E8E-CE85-FB308C444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65913"/>
            <a:ext cx="6455801" cy="50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4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A331AF-98AD-D9EB-5F78-DBE3D2A3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2880320"/>
          </a:xfrm>
        </p:spPr>
        <p:txBody>
          <a:bodyPr/>
          <a:lstStyle/>
          <a:p>
            <a:r>
              <a:rPr lang="en-US" dirty="0"/>
              <a:t>NGS for identification of druggable targets</a:t>
            </a:r>
          </a:p>
        </p:txBody>
      </p:sp>
    </p:spTree>
    <p:extLst>
      <p:ext uri="{BB962C8B-B14F-4D97-AF65-F5344CB8AC3E}">
        <p14:creationId xmlns:p14="http://schemas.microsoft.com/office/powerpoint/2010/main" val="372856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79514" y="255292"/>
            <a:ext cx="8784976" cy="509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68999" tIns="34529" rIns="68999" bIns="34529" anchor="ctr"/>
          <a:lstStyle/>
          <a:p>
            <a:pPr algn="ctr" defTabSz="685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Targeted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therapy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in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frontline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therapy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: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how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s-E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precisely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can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treat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AML</a:t>
            </a:r>
            <a:endParaRPr lang="en-US" sz="2400" dirty="0">
              <a:solidFill>
                <a:srgbClr val="000066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84D70C1-2671-F4E4-44C2-9D9B027A3D16}"/>
              </a:ext>
            </a:extLst>
          </p:cNvPr>
          <p:cNvGrpSpPr/>
          <p:nvPr/>
        </p:nvGrpSpPr>
        <p:grpSpPr>
          <a:xfrm>
            <a:off x="395536" y="1235796"/>
            <a:ext cx="7488741" cy="523220"/>
            <a:chOff x="683659" y="1118318"/>
            <a:chExt cx="7488741" cy="523220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D4DB861-04F6-9AB6-E950-1BDE3B801254}"/>
                </a:ext>
              </a:extLst>
            </p:cNvPr>
            <p:cNvSpPr txBox="1"/>
            <p:nvPr/>
          </p:nvSpPr>
          <p:spPr>
            <a:xfrm>
              <a:off x="683659" y="1127819"/>
              <a:ext cx="1944216" cy="307777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kern="0" dirty="0">
                  <a:solidFill>
                    <a:prstClr val="black"/>
                  </a:solidFill>
                  <a:cs typeface="Arial" charset="0"/>
                </a:rPr>
                <a:t>FLT3</a:t>
              </a:r>
              <a:r>
                <a:rPr lang="es-ES" sz="1400" kern="0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s-ES" sz="1400" b="1" kern="0" dirty="0" err="1">
                  <a:solidFill>
                    <a:prstClr val="black"/>
                  </a:solidFill>
                  <a:cs typeface="Arial" charset="0"/>
                </a:rPr>
                <a:t>mutation</a:t>
              </a:r>
              <a:r>
                <a:rPr lang="es-ES" sz="1400" b="1" kern="0" dirty="0">
                  <a:solidFill>
                    <a:prstClr val="black"/>
                  </a:solidFill>
                  <a:cs typeface="Arial" charset="0"/>
                </a:rPr>
                <a:t> </a:t>
              </a:r>
              <a:endParaRPr lang="ca-ES" sz="1400" b="1" kern="0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71B5712-7D97-6EB7-7DC0-E8ED2933A487}"/>
                </a:ext>
              </a:extLst>
            </p:cNvPr>
            <p:cNvSpPr txBox="1"/>
            <p:nvPr/>
          </p:nvSpPr>
          <p:spPr>
            <a:xfrm>
              <a:off x="3066461" y="1118318"/>
              <a:ext cx="5105939" cy="52322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rgbClr val="000000"/>
                  </a:solidFill>
                  <a:cs typeface="Arial" charset="0"/>
                </a:rPr>
                <a:t>CT </a:t>
              </a:r>
              <a:r>
                <a:rPr lang="es-ES" sz="1400" b="1" kern="0" dirty="0">
                  <a:solidFill>
                    <a:srgbClr val="800000"/>
                  </a:solidFill>
                  <a:cs typeface="Arial" charset="0"/>
                </a:rPr>
                <a:t>+</a:t>
              </a:r>
              <a:r>
                <a:rPr lang="es-ES" sz="1400" b="1" kern="0" dirty="0" err="1">
                  <a:solidFill>
                    <a:srgbClr val="800000"/>
                  </a:solidFill>
                  <a:cs typeface="Arial" charset="0"/>
                </a:rPr>
                <a:t>midostaurin</a:t>
              </a:r>
              <a:endParaRPr lang="es-ES" sz="1400" b="1" kern="0" dirty="0">
                <a:solidFill>
                  <a:srgbClr val="800000"/>
                </a:solidFill>
                <a:cs typeface="Arial" charset="0"/>
              </a:endParaRPr>
            </a:p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rgbClr val="800000"/>
                  </a:solidFill>
                  <a:cs typeface="Arial" charset="0"/>
                </a:rPr>
                <a:t>Quizartinib</a:t>
              </a:r>
              <a:r>
                <a:rPr lang="es-ES" sz="1400" kern="0" dirty="0">
                  <a:solidFill>
                    <a:srgbClr val="800000"/>
                  </a:solidFill>
                  <a:cs typeface="Arial" charset="0"/>
                </a:rPr>
                <a:t>, </a:t>
              </a:r>
              <a:r>
                <a:rPr lang="es-ES" sz="1400" kern="0" dirty="0" err="1">
                  <a:solidFill>
                    <a:srgbClr val="800000"/>
                  </a:solidFill>
                  <a:cs typeface="Arial" charset="0"/>
                </a:rPr>
                <a:t>gilteritinib</a:t>
              </a:r>
              <a:r>
                <a:rPr lang="es-ES" sz="1400" kern="0" dirty="0">
                  <a:solidFill>
                    <a:srgbClr val="800000"/>
                  </a:solidFill>
                  <a:cs typeface="Arial" charset="0"/>
                </a:rPr>
                <a:t>, </a:t>
              </a:r>
              <a:r>
                <a:rPr lang="es-ES" sz="1400" kern="0" dirty="0" err="1">
                  <a:solidFill>
                    <a:srgbClr val="800000"/>
                  </a:solidFill>
                  <a:cs typeface="Arial" charset="0"/>
                </a:rPr>
                <a:t>crenolanib</a:t>
              </a:r>
              <a:r>
                <a:rPr lang="es-ES" sz="1400" kern="0" dirty="0">
                  <a:solidFill>
                    <a:srgbClr val="800000"/>
                  </a:solidFill>
                  <a:cs typeface="Arial" charset="0"/>
                </a:rPr>
                <a:t> </a:t>
              </a:r>
              <a:r>
                <a:rPr lang="es-ES" sz="1400" i="1" kern="0" dirty="0">
                  <a:solidFill>
                    <a:srgbClr val="000000"/>
                  </a:solidFill>
                  <a:cs typeface="Arial" charset="0"/>
                </a:rPr>
                <a:t>(</a:t>
              </a:r>
              <a:r>
                <a:rPr lang="es-ES" sz="1400" i="1" kern="0" dirty="0" err="1">
                  <a:solidFill>
                    <a:srgbClr val="000000"/>
                  </a:solidFill>
                  <a:cs typeface="Arial" charset="0"/>
                </a:rPr>
                <a:t>under</a:t>
              </a:r>
              <a:r>
                <a:rPr lang="es-ES" sz="1400" i="1" kern="0" dirty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es-ES" sz="1400" i="1" kern="0" dirty="0" err="1">
                  <a:solidFill>
                    <a:srgbClr val="000000"/>
                  </a:solidFill>
                  <a:cs typeface="Arial" charset="0"/>
                </a:rPr>
                <a:t>investigation</a:t>
              </a:r>
              <a:r>
                <a:rPr lang="es-ES" sz="1400" i="1" kern="0" dirty="0">
                  <a:solidFill>
                    <a:srgbClr val="000000"/>
                  </a:solidFill>
                  <a:cs typeface="Arial" charset="0"/>
                </a:rPr>
                <a:t>)  </a:t>
              </a:r>
              <a:endParaRPr lang="ca-ES" sz="1400" i="1" kern="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A8FC288-D9EC-A673-297E-2C1B9C441B4F}"/>
              </a:ext>
            </a:extLst>
          </p:cNvPr>
          <p:cNvGrpSpPr/>
          <p:nvPr/>
        </p:nvGrpSpPr>
        <p:grpSpPr>
          <a:xfrm>
            <a:off x="395536" y="1996152"/>
            <a:ext cx="7489042" cy="738664"/>
            <a:chOff x="683659" y="3517295"/>
            <a:chExt cx="7489042" cy="738663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BD5665D-6881-6E5F-3F59-F86251E7EE16}"/>
                </a:ext>
              </a:extLst>
            </p:cNvPr>
            <p:cNvSpPr txBox="1"/>
            <p:nvPr/>
          </p:nvSpPr>
          <p:spPr>
            <a:xfrm>
              <a:off x="683659" y="3517295"/>
              <a:ext cx="1944216" cy="307777"/>
            </a:xfrm>
            <a:prstGeom prst="rect">
              <a:avLst/>
            </a:prstGeom>
            <a:solidFill>
              <a:srgbClr val="F79646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kern="0" dirty="0">
                  <a:solidFill>
                    <a:prstClr val="black"/>
                  </a:solidFill>
                  <a:cs typeface="Arial" charset="0"/>
                </a:rPr>
                <a:t>IDH1/2 </a:t>
              </a:r>
              <a:r>
                <a:rPr lang="es-ES" sz="1400" b="1" kern="0" dirty="0" err="1">
                  <a:solidFill>
                    <a:prstClr val="black"/>
                  </a:solidFill>
                  <a:cs typeface="Arial" charset="0"/>
                </a:rPr>
                <a:t>mutation</a:t>
              </a:r>
              <a:endParaRPr lang="ca-ES" sz="1400" b="1" kern="0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7C91875-6BDC-1C23-4797-B7358622C143}"/>
                </a:ext>
              </a:extLst>
            </p:cNvPr>
            <p:cNvSpPr txBox="1"/>
            <p:nvPr/>
          </p:nvSpPr>
          <p:spPr>
            <a:xfrm>
              <a:off x="3066461" y="3517295"/>
              <a:ext cx="5106240" cy="738663"/>
            </a:xfrm>
            <a:prstGeom prst="rect">
              <a:avLst/>
            </a:prstGeom>
            <a:solidFill>
              <a:srgbClr val="F79646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CT</a:t>
              </a:r>
              <a:r>
                <a:rPr lang="es-ES" sz="1400" kern="0" dirty="0" err="1">
                  <a:solidFill>
                    <a:srgbClr val="800000"/>
                  </a:solidFill>
                  <a:cs typeface="Arial" panose="020B0604020202020204" pitchFamily="34" charset="0"/>
                </a:rPr>
                <a:t>±ivosidenib</a:t>
              </a:r>
              <a:r>
                <a:rPr lang="es-ES" sz="1400" kern="0" dirty="0">
                  <a:solidFill>
                    <a:srgbClr val="800000"/>
                  </a:solidFill>
                  <a:cs typeface="Arial" panose="020B0604020202020204" pitchFamily="34" charset="0"/>
                </a:rPr>
                <a:t>/</a:t>
              </a:r>
              <a:r>
                <a:rPr lang="es-ES" sz="1400" kern="0" dirty="0" err="1">
                  <a:solidFill>
                    <a:srgbClr val="800000"/>
                  </a:solidFill>
                  <a:cs typeface="Arial" panose="020B0604020202020204" pitchFamily="34" charset="0"/>
                </a:rPr>
                <a:t>enasidenib</a:t>
              </a:r>
              <a:r>
                <a:rPr lang="es-ES" sz="1400" kern="0" dirty="0">
                  <a:solidFill>
                    <a:srgbClr val="800000"/>
                  </a:solidFill>
                  <a:cs typeface="Arial" panose="020B0604020202020204" pitchFamily="34" charset="0"/>
                </a:rPr>
                <a:t> (HOVON 150/AMLSG 29-18 trial)</a:t>
              </a:r>
            </a:p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In </a:t>
              </a:r>
              <a:r>
                <a:rPr lang="es-ES" sz="140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chemotherapy-ineligible</a:t>
              </a:r>
              <a:r>
                <a:rPr lang="es-ES" sz="140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 pts.: </a:t>
              </a:r>
              <a:r>
                <a:rPr lang="es-ES" sz="1400" b="1" kern="0" dirty="0" err="1">
                  <a:solidFill>
                    <a:srgbClr val="800000"/>
                  </a:solidFill>
                  <a:cs typeface="Arial" panose="020B0604020202020204" pitchFamily="34" charset="0"/>
                </a:rPr>
                <a:t>ivosidenib+azacytidine</a:t>
              </a:r>
              <a:r>
                <a:rPr lang="es-ES" sz="1400" b="1" kern="0" dirty="0">
                  <a:solidFill>
                    <a:srgbClr val="800000"/>
                  </a:solidFill>
                  <a:cs typeface="Arial" panose="020B0604020202020204" pitchFamily="34" charset="0"/>
                </a:rPr>
                <a:t> </a:t>
              </a:r>
              <a:r>
                <a:rPr lang="es-ES" sz="140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(IDH1m)</a:t>
              </a:r>
              <a:r>
                <a:rPr lang="es-ES" sz="1400" b="1" kern="0" dirty="0">
                  <a:solidFill>
                    <a:srgbClr val="800000"/>
                  </a:solidFill>
                  <a:cs typeface="Arial" panose="020B0604020202020204" pitchFamily="34" charset="0"/>
                </a:rPr>
                <a:t>, </a:t>
              </a:r>
              <a:r>
                <a:rPr lang="es-ES" sz="1400" b="1" kern="0" dirty="0" err="1">
                  <a:solidFill>
                    <a:srgbClr val="800000"/>
                  </a:solidFill>
                  <a:cs typeface="Arial" panose="020B0604020202020204" pitchFamily="34" charset="0"/>
                </a:rPr>
                <a:t>venetoclax+HMAs</a:t>
              </a:r>
              <a:r>
                <a:rPr lang="es-ES" sz="1400" b="1" kern="0" dirty="0">
                  <a:solidFill>
                    <a:srgbClr val="800000"/>
                  </a:solidFill>
                  <a:cs typeface="Arial" panose="020B0604020202020204" pitchFamily="34" charset="0"/>
                </a:rPr>
                <a:t> </a:t>
              </a:r>
              <a:r>
                <a:rPr lang="es-ES" sz="140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(IDH1/2m) </a:t>
              </a:r>
              <a:endParaRPr lang="ca-ES" sz="14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557A62E-8D27-740E-22EC-9F4771E1DEDB}"/>
              </a:ext>
            </a:extLst>
          </p:cNvPr>
          <p:cNvGrpSpPr/>
          <p:nvPr/>
        </p:nvGrpSpPr>
        <p:grpSpPr>
          <a:xfrm>
            <a:off x="395536" y="2971952"/>
            <a:ext cx="7489042" cy="307777"/>
            <a:chOff x="683659" y="4365569"/>
            <a:chExt cx="7489042" cy="30777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C8B9438-74C2-E67D-C0E6-4C3E246219B1}"/>
                </a:ext>
              </a:extLst>
            </p:cNvPr>
            <p:cNvSpPr txBox="1"/>
            <p:nvPr/>
          </p:nvSpPr>
          <p:spPr>
            <a:xfrm>
              <a:off x="683659" y="4365569"/>
              <a:ext cx="1954792" cy="30777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 rtlCol="0">
              <a:spAutoFit/>
            </a:bodyPr>
            <a:lstStyle/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kern="0" dirty="0">
                  <a:solidFill>
                    <a:prstClr val="black"/>
                  </a:solidFill>
                  <a:cs typeface="Arial" charset="0"/>
                </a:rPr>
                <a:t>TP53m</a:t>
              </a:r>
              <a:endParaRPr lang="ca-ES" sz="1400" b="1" kern="0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BC52A94-3747-78BC-85AA-28A0B6CBA8E6}"/>
                </a:ext>
              </a:extLst>
            </p:cNvPr>
            <p:cNvSpPr txBox="1"/>
            <p:nvPr/>
          </p:nvSpPr>
          <p:spPr>
            <a:xfrm>
              <a:off x="3066461" y="4365569"/>
              <a:ext cx="5106240" cy="30777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 rtlCol="0">
              <a:spAutoFit/>
            </a:bodyPr>
            <a:lstStyle/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Prioritize clinical trials</a:t>
              </a:r>
              <a:r>
                <a:rPr lang="en-US" sz="1400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: </a:t>
              </a:r>
              <a:r>
                <a:rPr lang="es-ES" sz="1400" kern="0" dirty="0" err="1">
                  <a:solidFill>
                    <a:srgbClr val="800000"/>
                  </a:solidFill>
                  <a:cs typeface="Arial" panose="020B0604020202020204" pitchFamily="34" charset="0"/>
                </a:rPr>
                <a:t>eprenetapopt</a:t>
              </a:r>
              <a:r>
                <a:rPr lang="es-ES" sz="1400" kern="0" dirty="0">
                  <a:solidFill>
                    <a:srgbClr val="C0504D">
                      <a:lumMod val="75000"/>
                    </a:srgbClr>
                  </a:solidFill>
                  <a:cs typeface="Arial" panose="020B0604020202020204" pitchFamily="34" charset="0"/>
                </a:rPr>
                <a:t> </a:t>
              </a:r>
              <a:r>
                <a:rPr lang="es-ES" sz="140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(</a:t>
              </a:r>
              <a:r>
                <a:rPr lang="es-ES" sz="1400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APR-246), </a:t>
              </a:r>
              <a:r>
                <a:rPr lang="es-ES" sz="1400" kern="0" dirty="0" err="1">
                  <a:solidFill>
                    <a:srgbClr val="800000"/>
                  </a:solidFill>
                  <a:cs typeface="Arial" panose="020B0604020202020204" pitchFamily="34" charset="0"/>
                </a:rPr>
                <a:t>magrolimab</a:t>
              </a:r>
              <a:r>
                <a:rPr lang="es-ES" sz="1400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endParaRPr lang="ca-ES" sz="1400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571497F-BD6C-CC57-D8C6-918A3B6AEDED}"/>
              </a:ext>
            </a:extLst>
          </p:cNvPr>
          <p:cNvGrpSpPr/>
          <p:nvPr/>
        </p:nvGrpSpPr>
        <p:grpSpPr>
          <a:xfrm>
            <a:off x="395536" y="3713199"/>
            <a:ext cx="7488959" cy="334749"/>
            <a:chOff x="683659" y="5679296"/>
            <a:chExt cx="7488959" cy="334750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13B363F3-507F-6634-7BB2-08F60B5B0CD1}"/>
                </a:ext>
              </a:extLst>
            </p:cNvPr>
            <p:cNvSpPr txBox="1"/>
            <p:nvPr/>
          </p:nvSpPr>
          <p:spPr>
            <a:xfrm>
              <a:off x="683659" y="5679296"/>
              <a:ext cx="2088140" cy="307778"/>
            </a:xfrm>
            <a:prstGeom prst="rect">
              <a:avLst/>
            </a:prstGeom>
            <a:solidFill>
              <a:srgbClr val="EEECE1">
                <a:lumMod val="90000"/>
              </a:srgbClr>
            </a:solidFill>
          </p:spPr>
          <p:txBody>
            <a:bodyPr wrap="square" rtlCol="0">
              <a:spAutoFit/>
            </a:bodyPr>
            <a:lstStyle/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i="1" kern="0" dirty="0" err="1">
                  <a:solidFill>
                    <a:prstClr val="black"/>
                  </a:solidFill>
                  <a:cs typeface="Arial" charset="0"/>
                </a:rPr>
                <a:t>Other</a:t>
              </a:r>
              <a:r>
                <a:rPr lang="es-ES" sz="1400" i="1" kern="0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s-ES" sz="1400" i="1" kern="0" dirty="0" err="1">
                  <a:solidFill>
                    <a:prstClr val="black"/>
                  </a:solidFill>
                  <a:cs typeface="Arial" charset="0"/>
                </a:rPr>
                <a:t>subtypes</a:t>
              </a:r>
              <a:r>
                <a:rPr lang="es-ES" sz="1400" i="1" kern="0" dirty="0">
                  <a:solidFill>
                    <a:prstClr val="black"/>
                  </a:solidFill>
                  <a:cs typeface="Arial" charset="0"/>
                </a:rPr>
                <a:t>/targets</a:t>
              </a:r>
              <a:endParaRPr lang="ca-ES" sz="1400" i="1" kern="0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B83F3EF0-DBFB-B840-079B-FF1A4F4196D5}"/>
                </a:ext>
              </a:extLst>
            </p:cNvPr>
            <p:cNvSpPr txBox="1"/>
            <p:nvPr/>
          </p:nvSpPr>
          <p:spPr>
            <a:xfrm>
              <a:off x="3055120" y="5706268"/>
              <a:ext cx="5117498" cy="307778"/>
            </a:xfrm>
            <a:prstGeom prst="rect">
              <a:avLst/>
            </a:prstGeom>
            <a:solidFill>
              <a:srgbClr val="EEECE1">
                <a:lumMod val="90000"/>
              </a:srgbClr>
            </a:solidFill>
          </p:spPr>
          <p:txBody>
            <a:bodyPr wrap="square" rtlCol="0">
              <a:spAutoFit/>
            </a:bodyPr>
            <a:lstStyle/>
            <a:p>
              <a:pPr defTabSz="6847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i="1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NPM1</a:t>
              </a:r>
              <a:r>
                <a:rPr lang="es-ES" sz="1400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m AML: </a:t>
              </a:r>
              <a:r>
                <a:rPr lang="es-ES" sz="1400" kern="0" dirty="0" err="1">
                  <a:solidFill>
                    <a:srgbClr val="800000"/>
                  </a:solidFill>
                  <a:cs typeface="Arial" panose="020B0604020202020204" pitchFamily="34" charset="0"/>
                </a:rPr>
                <a:t>SYKi</a:t>
              </a:r>
              <a:r>
                <a:rPr lang="es-ES" sz="1400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 (</a:t>
              </a:r>
              <a:r>
                <a:rPr lang="es-ES" sz="1400" kern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entospletinib</a:t>
              </a:r>
              <a:r>
                <a:rPr lang="es-ES" sz="1400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),……</a:t>
              </a:r>
              <a:endParaRPr lang="ca-ES" sz="1400" kern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6" name="7 Grupo">
            <a:extLst>
              <a:ext uri="{FF2B5EF4-FFF2-40B4-BE49-F238E27FC236}">
                <a16:creationId xmlns:a16="http://schemas.microsoft.com/office/drawing/2014/main" id="{A0F0565A-A841-E34B-ECE5-1D30F6926E00}"/>
              </a:ext>
            </a:extLst>
          </p:cNvPr>
          <p:cNvGrpSpPr/>
          <p:nvPr/>
        </p:nvGrpSpPr>
        <p:grpSpPr>
          <a:xfrm>
            <a:off x="479949" y="4322569"/>
            <a:ext cx="8132101" cy="646331"/>
            <a:chOff x="395536" y="2805159"/>
            <a:chExt cx="8132101" cy="484748"/>
          </a:xfrm>
        </p:grpSpPr>
        <p:sp>
          <p:nvSpPr>
            <p:cNvPr id="27" name="CuadroTexto 14">
              <a:extLst>
                <a:ext uri="{FF2B5EF4-FFF2-40B4-BE49-F238E27FC236}">
                  <a16:creationId xmlns:a16="http://schemas.microsoft.com/office/drawing/2014/main" id="{5FBE5FB3-F524-983E-504E-ED609C5C34A1}"/>
                </a:ext>
              </a:extLst>
            </p:cNvPr>
            <p:cNvSpPr txBox="1"/>
            <p:nvPr/>
          </p:nvSpPr>
          <p:spPr>
            <a:xfrm>
              <a:off x="395536" y="2805159"/>
              <a:ext cx="1944216" cy="48474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KMT2A-r/PTD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NPM1m AML</a:t>
              </a:r>
              <a:endParaRPr lang="ca-ES" kern="0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" name="CuadroTexto 19">
              <a:extLst>
                <a:ext uri="{FF2B5EF4-FFF2-40B4-BE49-F238E27FC236}">
                  <a16:creationId xmlns:a16="http://schemas.microsoft.com/office/drawing/2014/main" id="{2F41B4A7-0955-F079-2EED-A7EFF4E5918A}"/>
                </a:ext>
              </a:extLst>
            </p:cNvPr>
            <p:cNvSpPr txBox="1"/>
            <p:nvPr/>
          </p:nvSpPr>
          <p:spPr>
            <a:xfrm>
              <a:off x="2766997" y="2805159"/>
              <a:ext cx="5760640" cy="27699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kern="0" dirty="0" err="1">
                  <a:solidFill>
                    <a:srgbClr val="800000"/>
                  </a:solidFill>
                  <a:latin typeface="Calibri" pitchFamily="34" charset="0"/>
                  <a:cs typeface="Arial" panose="020B0604020202020204" pitchFamily="34" charset="0"/>
                </a:rPr>
                <a:t>Menin-inhibitor</a:t>
              </a:r>
              <a:r>
                <a:rPr lang="es-ES" kern="0" dirty="0">
                  <a:solidFill>
                    <a:srgbClr val="800000"/>
                  </a:solidFill>
                  <a:latin typeface="Calibri" pitchFamily="34" charset="0"/>
                  <a:cs typeface="Arial" panose="020B0604020202020204" pitchFamily="34" charset="0"/>
                </a:rPr>
                <a:t> 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(</a:t>
              </a:r>
              <a:r>
                <a:rPr lang="ca-ES" kern="0" dirty="0">
                  <a:solidFill>
                    <a:srgbClr val="000000"/>
                  </a:solidFill>
                  <a:latin typeface="Calibri" pitchFamily="34" charset="0"/>
                  <a:cs typeface="Arial" panose="020B0604020202020204" pitchFamily="34" charset="0"/>
                </a:rPr>
                <a:t>JNJ-75276617, </a:t>
              </a:r>
              <a:r>
                <a:rPr lang="en-U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KO-539)</a:t>
              </a:r>
              <a:r>
                <a:rPr lang="ca-ES" kern="0" dirty="0">
                  <a:solidFill>
                    <a:srgbClr val="000000"/>
                  </a:solidFill>
                  <a:latin typeface="Calibri" pitchFamily="34" charset="0"/>
                  <a:cs typeface="Arial" panose="020B0604020202020204" pitchFamily="34" charset="0"/>
                </a:rPr>
                <a:t> 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  </a:t>
              </a:r>
              <a:endParaRPr lang="ca-ES" kern="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8 Grupo">
            <a:extLst>
              <a:ext uri="{FF2B5EF4-FFF2-40B4-BE49-F238E27FC236}">
                <a16:creationId xmlns:a16="http://schemas.microsoft.com/office/drawing/2014/main" id="{5DD287A1-E7D1-4385-CF01-7554DBB1C67D}"/>
              </a:ext>
            </a:extLst>
          </p:cNvPr>
          <p:cNvGrpSpPr/>
          <p:nvPr/>
        </p:nvGrpSpPr>
        <p:grpSpPr>
          <a:xfrm>
            <a:off x="479947" y="5402379"/>
            <a:ext cx="8460341" cy="1200329"/>
            <a:chOff x="395536" y="3614702"/>
            <a:chExt cx="8460341" cy="900246"/>
          </a:xfrm>
        </p:grpSpPr>
        <p:sp>
          <p:nvSpPr>
            <p:cNvPr id="30" name="CuadroTexto 20">
              <a:extLst>
                <a:ext uri="{FF2B5EF4-FFF2-40B4-BE49-F238E27FC236}">
                  <a16:creationId xmlns:a16="http://schemas.microsoft.com/office/drawing/2014/main" id="{2516F979-DE3A-1036-3C3C-9F8949D82E91}"/>
                </a:ext>
              </a:extLst>
            </p:cNvPr>
            <p:cNvSpPr txBox="1"/>
            <p:nvPr/>
          </p:nvSpPr>
          <p:spPr>
            <a:xfrm>
              <a:off x="395536" y="3614702"/>
              <a:ext cx="1936698" cy="276999"/>
            </a:xfrm>
            <a:prstGeom prst="rect">
              <a:avLst/>
            </a:prstGeom>
            <a:solidFill>
              <a:srgbClr val="EEECE1">
                <a:lumMod val="90000"/>
              </a:srgbClr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kern="0" dirty="0" err="1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Other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 targets</a:t>
              </a:r>
              <a:endParaRPr lang="ca-ES" kern="0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" name="CuadroTexto 21">
              <a:extLst>
                <a:ext uri="{FF2B5EF4-FFF2-40B4-BE49-F238E27FC236}">
                  <a16:creationId xmlns:a16="http://schemas.microsoft.com/office/drawing/2014/main" id="{8AF97001-406E-F8B8-1D73-BC4083B1E1EC}"/>
                </a:ext>
              </a:extLst>
            </p:cNvPr>
            <p:cNvSpPr txBox="1"/>
            <p:nvPr/>
          </p:nvSpPr>
          <p:spPr>
            <a:xfrm>
              <a:off x="2766997" y="3614702"/>
              <a:ext cx="6088880" cy="900246"/>
            </a:xfrm>
            <a:prstGeom prst="rect">
              <a:avLst/>
            </a:prstGeom>
            <a:solidFill>
              <a:srgbClr val="EEECE1">
                <a:lumMod val="90000"/>
              </a:srgbClr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kern="0" dirty="0">
                  <a:solidFill>
                    <a:srgbClr val="800000"/>
                  </a:solidFill>
                  <a:latin typeface="Calibri" pitchFamily="34" charset="0"/>
                  <a:cs typeface="Arial" panose="020B0604020202020204" pitchFamily="34" charset="0"/>
                </a:rPr>
                <a:t>CELMOD 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(CC-90009,CC-91633)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kern="0" dirty="0">
                  <a:solidFill>
                    <a:srgbClr val="800000"/>
                  </a:solidFill>
                  <a:latin typeface="Calibri" pitchFamily="34" charset="0"/>
                  <a:cs typeface="Arial" panose="020B0604020202020204" pitchFamily="34" charset="0"/>
                </a:rPr>
                <a:t>MDM2i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 (HDM201, </a:t>
              </a:r>
              <a:r>
                <a:rPr lang="es-ES" kern="0" dirty="0" err="1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idasanutlin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,…)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kern="0" dirty="0">
                  <a:solidFill>
                    <a:srgbClr val="800000"/>
                  </a:solidFill>
                  <a:latin typeface="Calibri" pitchFamily="34" charset="0"/>
                  <a:cs typeface="Arial" panose="020B0604020202020204" pitchFamily="34" charset="0"/>
                </a:rPr>
                <a:t>BET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 </a:t>
              </a:r>
              <a:r>
                <a:rPr lang="es-ES" kern="0" dirty="0" err="1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bromodomain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 </a:t>
              </a:r>
              <a:r>
                <a:rPr lang="es-ES" kern="0" dirty="0" err="1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inhibitors</a:t>
              </a:r>
              <a:endParaRPr lang="es-ES" kern="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kern="0" dirty="0" err="1">
                  <a:solidFill>
                    <a:srgbClr val="800000"/>
                  </a:solidFill>
                  <a:latin typeface="Calibri" pitchFamily="34" charset="0"/>
                  <a:cs typeface="Arial" panose="020B0604020202020204" pitchFamily="34" charset="0"/>
                </a:rPr>
                <a:t>SYKi</a:t>
              </a:r>
              <a:r>
                <a:rPr lang="es-ES" kern="0" dirty="0">
                  <a:solidFill>
                    <a:srgbClr val="A50021"/>
                  </a:solidFill>
                  <a:latin typeface="Calibri" pitchFamily="34" charset="0"/>
                  <a:cs typeface="Arial" panose="020B0604020202020204" pitchFamily="34" charset="0"/>
                </a:rPr>
                <a:t> 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(</a:t>
              </a:r>
              <a:r>
                <a:rPr lang="es-ES" kern="0" dirty="0" err="1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entospletinib</a:t>
              </a:r>
              <a:r>
                <a:rPr lang="es-ES" kern="0" dirty="0">
                  <a:solidFill>
                    <a:prstClr val="black"/>
                  </a:solidFill>
                  <a:latin typeface="Calibri" pitchFamily="34" charset="0"/>
                  <a:cs typeface="Arial" panose="020B0604020202020204" pitchFamily="34" charset="0"/>
                </a:rPr>
                <a:t>,…)</a:t>
              </a:r>
              <a:endParaRPr lang="ca-ES" kern="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382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20893" y="332609"/>
            <a:ext cx="8838672" cy="1175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68981" tIns="34529" rIns="68981" bIns="34529" anchor="ctr"/>
          <a:lstStyle/>
          <a:p>
            <a:pPr algn="ctr" defTabSz="685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400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FLT3 </a:t>
            </a:r>
            <a:r>
              <a:rPr lang="es-ES" sz="2400" dirty="0" err="1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rare</a:t>
            </a:r>
            <a:r>
              <a:rPr lang="es-ES" sz="2400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" sz="2400" dirty="0" err="1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variants</a:t>
            </a:r>
            <a:r>
              <a:rPr lang="es-ES" sz="2400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: </a:t>
            </a:r>
            <a:r>
              <a:rPr lang="es-ES" sz="2400" dirty="0" err="1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point</a:t>
            </a:r>
            <a:r>
              <a:rPr lang="es-ES" sz="2400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" sz="2400" dirty="0" err="1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mutations</a:t>
            </a:r>
            <a:r>
              <a:rPr lang="es-ES" sz="2400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 at JMD, FLT3i-resistant</a:t>
            </a:r>
            <a:r>
              <a:rPr lang="es-ES" sz="2400" i="1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" sz="2400" dirty="0" err="1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mutation</a:t>
            </a:r>
            <a:r>
              <a:rPr lang="es-ES" sz="2400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 at TKD1 (</a:t>
            </a:r>
            <a:r>
              <a:rPr lang="es-ES" sz="2400" dirty="0" err="1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e.g</a:t>
            </a:r>
            <a:r>
              <a:rPr lang="es-ES" sz="2400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., N676), </a:t>
            </a:r>
            <a:r>
              <a:rPr lang="es-ES" sz="2400" dirty="0" err="1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rare</a:t>
            </a:r>
            <a:r>
              <a:rPr lang="es-ES" sz="2400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" sz="2400" dirty="0" err="1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variants</a:t>
            </a:r>
            <a:r>
              <a:rPr lang="es-ES" sz="2400" dirty="0">
                <a:solidFill>
                  <a:srgbClr val="000066"/>
                </a:solidFill>
                <a:latin typeface="Trebuchet MS" panose="020B0603020202020204" pitchFamily="34" charset="0"/>
                <a:cs typeface="Arial" charset="0"/>
              </a:rPr>
              <a:t> at TKD2,…</a:t>
            </a:r>
          </a:p>
          <a:p>
            <a:pPr algn="ctr" defTabSz="685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800000"/>
                </a:solidFill>
                <a:latin typeface="Trebuchet MS" panose="020B0603020202020204" pitchFamily="34" charset="0"/>
                <a:cs typeface="Arial" charset="0"/>
              </a:rPr>
              <a:t>Prognostic impact &amp; response to FLT3 inhibitors?</a:t>
            </a:r>
          </a:p>
        </p:txBody>
      </p:sp>
      <p:pic>
        <p:nvPicPr>
          <p:cNvPr id="4" name="Imagen 17">
            <a:extLst>
              <a:ext uri="{FF2B5EF4-FFF2-40B4-BE49-F238E27FC236}">
                <a16:creationId xmlns:a16="http://schemas.microsoft.com/office/drawing/2014/main" id="{CF90B344-98ED-8C0A-8C00-421442DEFF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508787"/>
            <a:ext cx="6171778" cy="5040560"/>
          </a:xfrm>
          <a:prstGeom prst="rect">
            <a:avLst/>
          </a:prstGeom>
        </p:spPr>
      </p:pic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424DB02E-A202-9550-9C8E-0AA286AE7412}"/>
              </a:ext>
            </a:extLst>
          </p:cNvPr>
          <p:cNvSpPr txBox="1">
            <a:spLocks/>
          </p:cNvSpPr>
          <p:nvPr/>
        </p:nvSpPr>
        <p:spPr>
          <a:xfrm>
            <a:off x="6156176" y="5639461"/>
            <a:ext cx="3635896" cy="191395"/>
          </a:xfrm>
          <a:prstGeom prst="rect">
            <a:avLst/>
          </a:prstGeom>
        </p:spPr>
        <p:txBody>
          <a:bodyPr lIns="91178" tIns="45640" rIns="91178" bIns="4564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000" dirty="0" err="1">
                <a:solidFill>
                  <a:srgbClr val="A50021"/>
                </a:solidFill>
                <a:cs typeface="Arial Unicode MS" pitchFamily="32" charset="0"/>
              </a:rPr>
              <a:t>Heidel</a:t>
            </a:r>
            <a:r>
              <a:rPr lang="en-US" sz="1000" dirty="0">
                <a:solidFill>
                  <a:srgbClr val="A50021"/>
                </a:solidFill>
                <a:cs typeface="Arial Unicode MS" pitchFamily="32" charset="0"/>
              </a:rPr>
              <a:t> F, et al. Blood 2006;107:1761-9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000" dirty="0" err="1">
                <a:solidFill>
                  <a:srgbClr val="A50021"/>
                </a:solidFill>
                <a:cs typeface="Arial Unicode MS" pitchFamily="32" charset="0"/>
              </a:rPr>
              <a:t>Opatz</a:t>
            </a:r>
            <a:r>
              <a:rPr lang="en-US" sz="1000" dirty="0">
                <a:solidFill>
                  <a:srgbClr val="A50021"/>
                </a:solidFill>
                <a:cs typeface="Arial Unicode MS" pitchFamily="32" charset="0"/>
              </a:rPr>
              <a:t> S, et al. Blood 2013;122:293-300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000" dirty="0" err="1">
                <a:solidFill>
                  <a:srgbClr val="A50021"/>
                </a:solidFill>
                <a:cs typeface="Arial Unicode MS" pitchFamily="32" charset="0"/>
              </a:rPr>
              <a:t>Pauwels</a:t>
            </a:r>
            <a:r>
              <a:rPr lang="en-US" sz="1000" dirty="0">
                <a:solidFill>
                  <a:srgbClr val="A50021"/>
                </a:solidFill>
                <a:cs typeface="Arial Unicode MS" pitchFamily="32" charset="0"/>
              </a:rPr>
              <a:t> D, et al. </a:t>
            </a:r>
            <a:r>
              <a:rPr lang="en-US" sz="1000" dirty="0" err="1">
                <a:solidFill>
                  <a:srgbClr val="A50021"/>
                </a:solidFill>
                <a:cs typeface="Arial Unicode MS" pitchFamily="32" charset="0"/>
              </a:rPr>
              <a:t>Haematologica</a:t>
            </a:r>
            <a:r>
              <a:rPr lang="en-US" sz="1000" dirty="0">
                <a:solidFill>
                  <a:srgbClr val="A50021"/>
                </a:solidFill>
                <a:cs typeface="Arial Unicode MS" pitchFamily="32" charset="0"/>
              </a:rPr>
              <a:t> 2012;97:1773-4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ES_tradnl" sz="1000" dirty="0" err="1">
                <a:solidFill>
                  <a:srgbClr val="A50021"/>
                </a:solidFill>
              </a:rPr>
              <a:t>Spiekermann</a:t>
            </a:r>
            <a:r>
              <a:rPr lang="es-ES_tradnl" sz="1000" dirty="0">
                <a:solidFill>
                  <a:srgbClr val="A50021"/>
                </a:solidFill>
              </a:rPr>
              <a:t> K et al. </a:t>
            </a:r>
            <a:r>
              <a:rPr lang="es-ES_tradnl" sz="1000" dirty="0" err="1">
                <a:solidFill>
                  <a:srgbClr val="A50021"/>
                </a:solidFill>
              </a:rPr>
              <a:t>Blood</a:t>
            </a:r>
            <a:r>
              <a:rPr lang="es-ES_tradnl" sz="1000" dirty="0">
                <a:solidFill>
                  <a:srgbClr val="A50021"/>
                </a:solidFill>
              </a:rPr>
              <a:t> 2002;1</a:t>
            </a:r>
            <a:r>
              <a:rPr lang="ca-ES" sz="1000" dirty="0">
                <a:solidFill>
                  <a:srgbClr val="A50021"/>
                </a:solidFill>
              </a:rPr>
              <a:t>00:3423-5</a:t>
            </a:r>
            <a:endParaRPr lang="es-ES_tradnl" sz="1000" dirty="0">
              <a:solidFill>
                <a:srgbClr val="A50021"/>
              </a:solidFill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000" dirty="0">
                <a:solidFill>
                  <a:srgbClr val="A50021"/>
                </a:solidFill>
                <a:cs typeface="Arial Unicode MS" pitchFamily="32" charset="0"/>
              </a:rPr>
              <a:t>Nguyen B, et al. </a:t>
            </a:r>
            <a:r>
              <a:rPr lang="en-US" sz="1000" dirty="0" err="1">
                <a:solidFill>
                  <a:srgbClr val="A50021"/>
                </a:solidFill>
                <a:cs typeface="Arial Unicode MS" pitchFamily="32" charset="0"/>
              </a:rPr>
              <a:t>Oncotarget</a:t>
            </a:r>
            <a:r>
              <a:rPr lang="en-US" sz="1000" dirty="0">
                <a:solidFill>
                  <a:srgbClr val="A50021"/>
                </a:solidFill>
                <a:cs typeface="Arial Unicode MS" pitchFamily="32" charset="0"/>
              </a:rPr>
              <a:t> 2017;10931-44</a:t>
            </a:r>
            <a:endParaRPr lang="fr-FR" sz="1000" dirty="0">
              <a:solidFill>
                <a:srgbClr val="A50021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4834997" y="2060848"/>
            <a:ext cx="4124567" cy="2062344"/>
            <a:chOff x="4049729" y="980728"/>
            <a:chExt cx="7637255" cy="3142464"/>
          </a:xfrm>
        </p:grpSpPr>
        <p:pic>
          <p:nvPicPr>
            <p:cNvPr id="7" name="Imagen 1">
              <a:extLst>
                <a:ext uri="{FF2B5EF4-FFF2-40B4-BE49-F238E27FC236}">
                  <a16:creationId xmlns:a16="http://schemas.microsoft.com/office/drawing/2014/main" id="{4ECB6A9A-A245-D947-B4A7-F707A6C5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9729" y="980728"/>
              <a:ext cx="7637255" cy="3142464"/>
            </a:xfrm>
            <a:prstGeom prst="rect">
              <a:avLst/>
            </a:prstGeom>
          </p:spPr>
        </p:pic>
        <p:sp>
          <p:nvSpPr>
            <p:cNvPr id="8" name="Rectángulo redondeado 20">
              <a:extLst>
                <a:ext uri="{FF2B5EF4-FFF2-40B4-BE49-F238E27FC236}">
                  <a16:creationId xmlns:a16="http://schemas.microsoft.com/office/drawing/2014/main" id="{78FB41A3-386E-6F4B-B26B-F2B5E98A75C2}"/>
                </a:ext>
              </a:extLst>
            </p:cNvPr>
            <p:cNvSpPr/>
            <p:nvPr/>
          </p:nvSpPr>
          <p:spPr>
            <a:xfrm>
              <a:off x="4768977" y="3588273"/>
              <a:ext cx="6918007" cy="27277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8" rIns="91428" bIns="45718" rtlCol="0" anchor="ctr"/>
            <a:lstStyle/>
            <a:p>
              <a:pPr algn="ctr" defTabSz="456363" fontAlgn="auto">
                <a:spcBef>
                  <a:spcPts val="0"/>
                </a:spcBef>
                <a:spcAft>
                  <a:spcPts val="0"/>
                </a:spcAft>
              </a:pPr>
              <a:endParaRPr lang="es-E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1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b="8887"/>
          <a:stretch>
            <a:fillRect/>
          </a:stretch>
        </p:blipFill>
        <p:spPr bwMode="auto">
          <a:xfrm>
            <a:off x="1187624" y="2924944"/>
            <a:ext cx="5385197" cy="327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D21BBC5-1B98-4C6F-91CB-1A81F163F1CE}"/>
              </a:ext>
            </a:extLst>
          </p:cNvPr>
          <p:cNvSpPr txBox="1">
            <a:spLocks/>
          </p:cNvSpPr>
          <p:nvPr/>
        </p:nvSpPr>
        <p:spPr>
          <a:xfrm>
            <a:off x="1216189" y="1870041"/>
            <a:ext cx="6686550" cy="971550"/>
          </a:xfrm>
          <a:prstGeom prst="rect">
            <a:avLst/>
          </a:prstGeom>
        </p:spPr>
        <p:txBody>
          <a:bodyPr lIns="68498" tIns="34250" rIns="68498" bIns="34250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2152573" algn="l"/>
              </a:tabLst>
              <a:defRPr/>
            </a:pPr>
            <a:r>
              <a:rPr lang="en-US" sz="2700" b="1" dirty="0">
                <a:solidFill>
                  <a:srgbClr val="FF0000"/>
                </a:solidFill>
              </a:rPr>
              <a:t>RATIFY:  Overall Survival Post-Transplant</a:t>
            </a:r>
            <a:br>
              <a:rPr lang="en-US" sz="27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Treatment With MIDO Increases OS After SCT in CR1</a:t>
            </a:r>
          </a:p>
        </p:txBody>
      </p:sp>
      <p:sp>
        <p:nvSpPr>
          <p:cNvPr id="87044" name="TextBox 25"/>
          <p:cNvSpPr txBox="1">
            <a:spLocks noChangeArrowheads="1"/>
          </p:cNvSpPr>
          <p:nvPr/>
        </p:nvSpPr>
        <p:spPr bwMode="auto">
          <a:xfrm>
            <a:off x="5988215" y="5439545"/>
            <a:ext cx="635265" cy="20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98" tIns="34250" rIns="68498" bIns="34250"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115000"/>
              <a:buFont typeface="Times" pitchFamily="18" charset="0"/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900">
                <a:solidFill>
                  <a:srgbClr val="FFFFFF"/>
                </a:solidFill>
                <a:ea typeface="ＭＳ Ｐゴシック" charset="0"/>
                <a:cs typeface="Arial" pitchFamily="34" charset="0"/>
              </a:rPr>
              <a:t>+ Censor</a:t>
            </a:r>
          </a:p>
        </p:txBody>
      </p:sp>
      <p:sp>
        <p:nvSpPr>
          <p:cNvPr id="87045" name="Line 594"/>
          <p:cNvSpPr>
            <a:spLocks noChangeShapeType="1"/>
          </p:cNvSpPr>
          <p:nvPr/>
        </p:nvSpPr>
        <p:spPr bwMode="auto">
          <a:xfrm>
            <a:off x="2410391" y="5369289"/>
            <a:ext cx="369094" cy="0"/>
          </a:xfrm>
          <a:prstGeom prst="line">
            <a:avLst/>
          </a:prstGeom>
          <a:noFill/>
          <a:ln w="52388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498" tIns="34250" rIns="68498" bIns="3425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b="1">
              <a:solidFill>
                <a:srgbClr val="FFFFFF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87046" name="Line 1153"/>
          <p:cNvSpPr>
            <a:spLocks noChangeShapeType="1"/>
          </p:cNvSpPr>
          <p:nvPr/>
        </p:nvSpPr>
        <p:spPr bwMode="auto">
          <a:xfrm>
            <a:off x="4579706" y="5369289"/>
            <a:ext cx="369094" cy="0"/>
          </a:xfrm>
          <a:prstGeom prst="line">
            <a:avLst/>
          </a:prstGeom>
          <a:noFill/>
          <a:ln w="52388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498" tIns="34250" rIns="68498" bIns="3425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b="1">
              <a:solidFill>
                <a:srgbClr val="FFFFFF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87047" name="Line 2348"/>
          <p:cNvSpPr>
            <a:spLocks noChangeShapeType="1"/>
          </p:cNvSpPr>
          <p:nvPr/>
        </p:nvSpPr>
        <p:spPr bwMode="auto">
          <a:xfrm>
            <a:off x="1871035" y="5369289"/>
            <a:ext cx="339329" cy="0"/>
          </a:xfrm>
          <a:prstGeom prst="line">
            <a:avLst/>
          </a:prstGeom>
          <a:noFill/>
          <a:ln w="5238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498" tIns="34250" rIns="68498" bIns="3425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b="1">
              <a:solidFill>
                <a:srgbClr val="FFFFFF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87048" name="Line 2345"/>
          <p:cNvSpPr>
            <a:spLocks noChangeShapeType="1"/>
          </p:cNvSpPr>
          <p:nvPr/>
        </p:nvSpPr>
        <p:spPr bwMode="auto">
          <a:xfrm>
            <a:off x="4040351" y="5369289"/>
            <a:ext cx="339329" cy="0"/>
          </a:xfrm>
          <a:prstGeom prst="line">
            <a:avLst/>
          </a:prstGeom>
          <a:noFill/>
          <a:ln w="5238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8498" tIns="34250" rIns="68498" bIns="3425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b="1">
              <a:solidFill>
                <a:srgbClr val="FFFFFF"/>
              </a:solidFill>
              <a:latin typeface="Arial"/>
              <a:ea typeface="ＭＳ Ｐゴシック" charset="0"/>
              <a:cs typeface="Arial" pitchFamily="34" charset="0"/>
            </a:endParaRPr>
          </a:p>
        </p:txBody>
      </p:sp>
      <p:sp>
        <p:nvSpPr>
          <p:cNvPr id="87049" name="Right Brace 30"/>
          <p:cNvSpPr>
            <a:spLocks/>
          </p:cNvSpPr>
          <p:nvPr/>
        </p:nvSpPr>
        <p:spPr bwMode="auto">
          <a:xfrm>
            <a:off x="6216814" y="3782187"/>
            <a:ext cx="114300" cy="4572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8498" tIns="34250" rIns="68498" bIns="34250"/>
          <a:lstStyle>
            <a:lvl1pPr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115000"/>
              <a:buFont typeface="Times" pitchFamily="18" charset="0"/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1800" b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7050" name="TextBox 31"/>
          <p:cNvSpPr txBox="1">
            <a:spLocks noChangeArrowheads="1"/>
          </p:cNvSpPr>
          <p:nvPr/>
        </p:nvSpPr>
        <p:spPr bwMode="auto">
          <a:xfrm>
            <a:off x="6559718" y="3782185"/>
            <a:ext cx="976705" cy="4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98" tIns="34250" rIns="68498" bIns="34250"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115000"/>
              <a:buFont typeface="Times" pitchFamily="18" charset="0"/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CH" altLang="en-US" sz="120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SCT in CR1</a:t>
            </a:r>
            <a:br>
              <a:rPr lang="de-CH" altLang="en-US" sz="120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</a:br>
            <a:r>
              <a:rPr lang="de-CH" altLang="en-US" sz="120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HR 0.61</a:t>
            </a:r>
            <a:endParaRPr lang="en-US" altLang="en-US" sz="1200">
              <a:solidFill>
                <a:srgbClr val="000000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87051" name="Right Brace 32"/>
          <p:cNvSpPr>
            <a:spLocks/>
          </p:cNvSpPr>
          <p:nvPr/>
        </p:nvSpPr>
        <p:spPr bwMode="auto">
          <a:xfrm>
            <a:off x="6216814" y="4378691"/>
            <a:ext cx="114300" cy="4572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8498" tIns="34250" rIns="68498" bIns="34250"/>
          <a:lstStyle>
            <a:lvl1pPr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115000"/>
              <a:buFont typeface="Times" pitchFamily="18" charset="0"/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1800" b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7052" name="TextBox 33"/>
          <p:cNvSpPr txBox="1">
            <a:spLocks noChangeArrowheads="1"/>
          </p:cNvSpPr>
          <p:nvPr/>
        </p:nvSpPr>
        <p:spPr bwMode="auto">
          <a:xfrm>
            <a:off x="6559717" y="4410835"/>
            <a:ext cx="1387074" cy="4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98" tIns="34250" rIns="68498" bIns="34250"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115000"/>
              <a:buFont typeface="Times" pitchFamily="18" charset="0"/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CH" altLang="en-US" sz="120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SCT outside CR1</a:t>
            </a:r>
            <a:br>
              <a:rPr lang="de-CH" altLang="en-US" sz="120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</a:br>
            <a:r>
              <a:rPr lang="de-CH" altLang="en-US" sz="120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HR 0.98</a:t>
            </a:r>
            <a:endParaRPr lang="en-US" altLang="en-US" sz="1200">
              <a:solidFill>
                <a:srgbClr val="000000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87053" name="TextBox 34"/>
          <p:cNvSpPr txBox="1">
            <a:spLocks noChangeArrowheads="1"/>
          </p:cNvSpPr>
          <p:nvPr/>
        </p:nvSpPr>
        <p:spPr bwMode="auto">
          <a:xfrm>
            <a:off x="2779481" y="5229994"/>
            <a:ext cx="1119372" cy="27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98" tIns="34250" rIns="68498" bIns="34250"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115000"/>
              <a:buFont typeface="Times" pitchFamily="18" charset="0"/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CH" altLang="en-US" sz="135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Midostaurin</a:t>
            </a:r>
            <a:endParaRPr lang="en-US" altLang="en-US" sz="1350">
              <a:solidFill>
                <a:srgbClr val="000000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87054" name="TextBox 35"/>
          <p:cNvSpPr txBox="1">
            <a:spLocks noChangeArrowheads="1"/>
          </p:cNvSpPr>
          <p:nvPr/>
        </p:nvSpPr>
        <p:spPr bwMode="auto">
          <a:xfrm>
            <a:off x="4948808" y="5229994"/>
            <a:ext cx="801977" cy="27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98" tIns="34250" rIns="68498" bIns="34250"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115000"/>
              <a:buFont typeface="Times" pitchFamily="18" charset="0"/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CH" altLang="en-US" sz="135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Placebo</a:t>
            </a:r>
            <a:endParaRPr lang="en-US" altLang="en-US" sz="1350">
              <a:solidFill>
                <a:srgbClr val="000000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87056" name="TextBox 5"/>
          <p:cNvSpPr txBox="1">
            <a:spLocks noChangeArrowheads="1"/>
          </p:cNvSpPr>
          <p:nvPr/>
        </p:nvSpPr>
        <p:spPr bwMode="auto">
          <a:xfrm>
            <a:off x="4222551" y="6413528"/>
            <a:ext cx="4057650" cy="25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8" tIns="34250" rIns="68498" bIns="34250"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chemeClr val="folHlink"/>
              </a:buClr>
              <a:buSzPct val="115000"/>
              <a:buFont typeface="Times" pitchFamily="18" charset="0"/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Symbol" pitchFamily="18" charset="2"/>
              <a:buChar char="¨"/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nl-NL" altLang="en-US" sz="1200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Stone RM, et al. </a:t>
            </a:r>
            <a:r>
              <a:rPr lang="en-US" altLang="en-US" sz="1200" i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N </a:t>
            </a:r>
            <a:r>
              <a:rPr lang="en-US" altLang="en-US" sz="1200" i="1" dirty="0" err="1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Engl</a:t>
            </a:r>
            <a:r>
              <a:rPr lang="en-US" altLang="en-US" sz="1200" i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 J Med </a:t>
            </a:r>
            <a:r>
              <a:rPr lang="en-US" altLang="en-US" sz="1200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2017; 377: 454-464.</a:t>
            </a:r>
            <a:endParaRPr lang="nl-NL" altLang="en-US" sz="1200" dirty="0">
              <a:solidFill>
                <a:srgbClr val="000000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7E7F2358-580D-52A4-56E6-1870C861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/>
              <a:t>Is more precise therapy clinical relevant?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00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A331AF-98AD-D9EB-5F78-DBE3D2A3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/>
          <a:lstStyle/>
          <a:p>
            <a:r>
              <a:rPr lang="en-US" dirty="0"/>
              <a:t>NGS for MRD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5834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B1A68B-5ABF-3C24-C316-28B98E8D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805737" cy="1144588"/>
          </a:xfrm>
        </p:spPr>
        <p:txBody>
          <a:bodyPr/>
          <a:lstStyle/>
          <a:p>
            <a:r>
              <a:rPr lang="en-US" dirty="0"/>
              <a:t>For MRD (MRD =Active disease)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D00067A-3EFB-5856-3F19-6057A01A4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10" y="1484784"/>
            <a:ext cx="3558511" cy="2664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F4053D5-8E5A-E649-B397-5735A5046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63" y="4309395"/>
            <a:ext cx="3581057" cy="2071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E2D212D-0AC9-776D-0F27-3468E857C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070" y="1421298"/>
            <a:ext cx="4157006" cy="2727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7603CBF-5093-091E-954B-77D6E695B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334" y="4327403"/>
            <a:ext cx="4157006" cy="1960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2126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B1A68B-5ABF-3C24-C316-28B98E8D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805737" cy="1144588"/>
          </a:xfrm>
        </p:spPr>
        <p:txBody>
          <a:bodyPr/>
          <a:lstStyle/>
          <a:p>
            <a:r>
              <a:rPr lang="en-US" dirty="0"/>
              <a:t>NSG for MRD</a:t>
            </a:r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E15A5102-3144-273C-2286-F7CA1D85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302937"/>
            <a:ext cx="7056784" cy="47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39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A331AF-98AD-D9EB-5F78-DBE3D2A3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1143000"/>
          </a:xfrm>
        </p:spPr>
        <p:txBody>
          <a:bodyPr/>
          <a:lstStyle/>
          <a:p>
            <a:r>
              <a:rPr lang="en-US" dirty="0"/>
              <a:t>NGS for patient specific, clinically relevant analysis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2320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6FB391-EBBD-9CCF-6BBC-55CDA904C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31" y="188640"/>
            <a:ext cx="7805737" cy="1144588"/>
          </a:xfrm>
        </p:spPr>
        <p:txBody>
          <a:bodyPr/>
          <a:lstStyle/>
          <a:p>
            <a:r>
              <a:rPr lang="en-US" dirty="0"/>
              <a:t>NGS - massively parallel sequencing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07878-F8E7-F78C-A0CE-FF0C30485C6C}"/>
              </a:ext>
            </a:extLst>
          </p:cNvPr>
          <p:cNvSpPr txBox="1"/>
          <p:nvPr/>
        </p:nvSpPr>
        <p:spPr>
          <a:xfrm>
            <a:off x="264789" y="3372462"/>
            <a:ext cx="4451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/>
              <a:t>NGS: 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millions of small fragments of DNA are sequenced simultaneously</a:t>
            </a:r>
          </a:p>
        </p:txBody>
      </p:sp>
      <p:pic>
        <p:nvPicPr>
          <p:cNvPr id="1026" name="Picture 2" descr="Human Genome Informatics: Translating Genes into Health (Translational and  Applied Genomics), Lambert, Christophe, Baker, Darrol, Patrinos, George P.,  eBook - Amazon.com">
            <a:extLst>
              <a:ext uri="{FF2B5EF4-FFF2-40B4-BE49-F238E27FC236}">
                <a16:creationId xmlns:a16="http://schemas.microsoft.com/office/drawing/2014/main" id="{F68B6A0C-5CE6-8B2D-559D-86CB4AA4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32" y="1133379"/>
            <a:ext cx="1408104" cy="17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51A99CB-8C08-55B6-FB6B-9B540689A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4" y="2216891"/>
            <a:ext cx="3182762" cy="873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C96A5B-2667-3A2F-291C-0D9A07E7FB31}"/>
              </a:ext>
            </a:extLst>
          </p:cNvPr>
          <p:cNvSpPr txBox="1"/>
          <p:nvPr/>
        </p:nvSpPr>
        <p:spPr>
          <a:xfrm>
            <a:off x="184981" y="154775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Sanger sequencing</a:t>
            </a:r>
            <a:r>
              <a:rPr lang="en-US" dirty="0"/>
              <a:t>: 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generation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slow and laborious</a:t>
            </a:r>
            <a:endParaRPr lang="el-GR" dirty="0"/>
          </a:p>
        </p:txBody>
      </p:sp>
      <p:pic>
        <p:nvPicPr>
          <p:cNvPr id="1028" name="Picture 4" descr="ARISTIDES PATRINOS - The scientist behind the miracle of synthetic biology  | ellines.com">
            <a:extLst>
              <a:ext uri="{FF2B5EF4-FFF2-40B4-BE49-F238E27FC236}">
                <a16:creationId xmlns:a16="http://schemas.microsoft.com/office/drawing/2014/main" id="{E997A5FD-679B-EB14-B965-F383BEAA3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32" y="2584267"/>
            <a:ext cx="1483630" cy="6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xt-generation sequencing (NGS) overview | iRepertoire, Inc.">
            <a:extLst>
              <a:ext uri="{FF2B5EF4-FFF2-40B4-BE49-F238E27FC236}">
                <a16:creationId xmlns:a16="http://schemas.microsoft.com/office/drawing/2014/main" id="{B85479BD-366A-1B00-6473-7D7E9B74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9" y="4268577"/>
            <a:ext cx="3318533" cy="129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B207C-62D8-0D76-E1FA-5F32446C0B6C}"/>
              </a:ext>
            </a:extLst>
          </p:cNvPr>
          <p:cNvSpPr txBox="1"/>
          <p:nvPr/>
        </p:nvSpPr>
        <p:spPr>
          <a:xfrm>
            <a:off x="281688" y="5469031"/>
            <a:ext cx="4756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>
                <a:latin typeface="URWPalladioL-Roma"/>
              </a:rPr>
              <a:t>‘(ultra) deep sequencing</a:t>
            </a:r>
            <a:r>
              <a:rPr lang="en-US" sz="1800" b="0" i="0" u="none" strike="noStrike" baseline="0">
                <a:latin typeface="URWPalladioL-Roma"/>
              </a:rPr>
              <a:t>’ </a:t>
            </a:r>
          </a:p>
          <a:p>
            <a:pPr algn="l"/>
            <a:r>
              <a:rPr lang="en-US" sz="1800" b="0" i="0" u="none" strike="noStrike" baseline="0">
                <a:latin typeface="URWPalladioL-Roma"/>
              </a:rPr>
              <a:t>NGS approaches enabling the detection of rare clonal cells comprising 1% or less of the original sample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B39BFF-9D75-8A42-9B89-4F7B323E451A}"/>
              </a:ext>
            </a:extLst>
          </p:cNvPr>
          <p:cNvSpPr txBox="1"/>
          <p:nvPr/>
        </p:nvSpPr>
        <p:spPr>
          <a:xfrm>
            <a:off x="5517980" y="2032225"/>
            <a:ext cx="2956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>
                <a:latin typeface="URWPalladioL-Roma"/>
              </a:rPr>
              <a:t>&gt;100 million USD in 2001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F79FD5-40E4-D5A4-4AC5-CD0C9CC8E7E9}"/>
              </a:ext>
            </a:extLst>
          </p:cNvPr>
          <p:cNvSpPr txBox="1"/>
          <p:nvPr/>
        </p:nvSpPr>
        <p:spPr>
          <a:xfrm>
            <a:off x="5517980" y="3649461"/>
            <a:ext cx="34465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URWPalladioL-Roma"/>
              </a:rPr>
              <a:t>&lt; 10.000 USD in 2015</a:t>
            </a:r>
            <a:endParaRPr lang="en-US" dirty="0">
              <a:latin typeface="URWPalladioL-R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URWPalladioL-Roma"/>
              </a:rPr>
              <a:t>Illumina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 err="1">
                <a:latin typeface="URWPalladioL-Roma"/>
              </a:rPr>
              <a:t>Thermo</a:t>
            </a:r>
            <a:r>
              <a:rPr lang="en-US" sz="1800" b="0" i="0" u="none" strike="noStrike" baseline="0" dirty="0">
                <a:latin typeface="URWPalladioL-Roma"/>
              </a:rPr>
              <a:t> Fisher Scientific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URWPalladioL-Roma"/>
              </a:rPr>
              <a:t>Pacific Bioscience</a:t>
            </a:r>
            <a:endParaRPr lang="en-US" dirty="0">
              <a:latin typeface="URWPalladioL-R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URWPalladioL-Roma"/>
              </a:rPr>
              <a:t>Oxford Nanopore Technology</a:t>
            </a:r>
          </a:p>
          <a:p>
            <a:r>
              <a:rPr lang="en-US" sz="1800" b="0" i="0" u="none" strike="noStrike" baseline="0" dirty="0">
                <a:latin typeface="URWPalladioL-Roma"/>
              </a:rPr>
              <a:t>	</a:t>
            </a:r>
            <a:r>
              <a:rPr lang="en-US" sz="1800" b="0" i="0" u="none" strike="noStrike" baseline="0" dirty="0" err="1">
                <a:latin typeface="URWPalladioL-Roma"/>
              </a:rPr>
              <a:t>SmidgION</a:t>
            </a:r>
            <a:endParaRPr lang="el-GR" dirty="0"/>
          </a:p>
        </p:txBody>
      </p:sp>
      <p:pic>
        <p:nvPicPr>
          <p:cNvPr id="9" name="Picture 2" descr="SmidgION">
            <a:extLst>
              <a:ext uri="{FF2B5EF4-FFF2-40B4-BE49-F238E27FC236}">
                <a16:creationId xmlns:a16="http://schemas.microsoft.com/office/drawing/2014/main" id="{D3A0B8B4-6030-84C3-64C5-A026280A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26" y="5435844"/>
            <a:ext cx="2130774" cy="120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667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316039" y="6286810"/>
            <a:ext cx="762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GB" altLang="ca-ES" sz="2000" dirty="0">
                <a:solidFill>
                  <a:srgbClr val="800000"/>
                </a:solidFill>
              </a:rPr>
              <a:t>L Ding </a:t>
            </a:r>
            <a:r>
              <a:rPr lang="en-GB" altLang="ca-ES" sz="2000" i="1" dirty="0">
                <a:solidFill>
                  <a:srgbClr val="800000"/>
                </a:solidFill>
              </a:rPr>
              <a:t>et al</a:t>
            </a:r>
            <a:r>
              <a:rPr lang="en-GB" altLang="ca-ES" sz="2000" dirty="0">
                <a:solidFill>
                  <a:srgbClr val="800000"/>
                </a:solidFill>
              </a:rPr>
              <a:t>. </a:t>
            </a:r>
            <a:r>
              <a:rPr lang="en-GB" altLang="ca-ES" sz="2000" i="1" dirty="0">
                <a:solidFill>
                  <a:srgbClr val="800000"/>
                </a:solidFill>
              </a:rPr>
              <a:t>Nature 2011</a:t>
            </a:r>
            <a:endParaRPr lang="en-GB" altLang="ca-ES" sz="2000" dirty="0">
              <a:solidFill>
                <a:srgbClr val="800000"/>
              </a:solidFill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36281" y="399454"/>
            <a:ext cx="8871438" cy="10155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110" tIns="45682" rIns="91110" bIns="45682" anchor="b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zh-CN" sz="2000" dirty="0">
                <a:solidFill>
                  <a:srgbClr val="000066"/>
                </a:solidFill>
                <a:latin typeface="Calibri" panose="020F0502020204030204" pitchFamily="34" charset="0"/>
              </a:rPr>
              <a:t>The complex chronology &amp; architecture of  AML: expansion of </a:t>
            </a:r>
            <a:r>
              <a:rPr lang="en-GB" altLang="zh-CN" sz="2000" dirty="0">
                <a:solidFill>
                  <a:srgbClr val="800000"/>
                </a:solidFill>
                <a:latin typeface="Calibri" panose="020F0502020204030204" pitchFamily="34" charset="0"/>
              </a:rPr>
              <a:t>pre-leukemic mutations </a:t>
            </a:r>
            <a:r>
              <a:rPr lang="en-GB" altLang="zh-CN" sz="2000" dirty="0">
                <a:solidFill>
                  <a:srgbClr val="000066"/>
                </a:solidFill>
                <a:latin typeface="Calibri" panose="020F0502020204030204" pitchFamily="34" charset="0"/>
              </a:rPr>
              <a:t>(from CHIP to pre-</a:t>
            </a:r>
            <a:r>
              <a:rPr lang="en-GB" altLang="zh-CN" sz="2000" dirty="0" err="1">
                <a:solidFill>
                  <a:srgbClr val="000066"/>
                </a:solidFill>
                <a:latin typeface="Calibri" panose="020F0502020204030204" pitchFamily="34" charset="0"/>
              </a:rPr>
              <a:t>leukemia</a:t>
            </a:r>
            <a:r>
              <a:rPr lang="en-GB" altLang="zh-CN" sz="2000" dirty="0">
                <a:solidFill>
                  <a:srgbClr val="000066"/>
                </a:solidFill>
                <a:latin typeface="Calibri" panose="020F0502020204030204" pitchFamily="34" charset="0"/>
              </a:rPr>
              <a:t>), </a:t>
            </a:r>
            <a:r>
              <a:rPr lang="en-GB" altLang="zh-CN" sz="2000" dirty="0">
                <a:solidFill>
                  <a:srgbClr val="800000"/>
                </a:solidFill>
                <a:latin typeface="Calibri" panose="020F0502020204030204" pitchFamily="34" charset="0"/>
              </a:rPr>
              <a:t>founding</a:t>
            </a:r>
            <a:r>
              <a:rPr lang="en-GB" altLang="zh-CN" sz="2000" dirty="0">
                <a:solidFill>
                  <a:srgbClr val="000066"/>
                </a:solidFill>
                <a:latin typeface="Calibri" panose="020F0502020204030204" pitchFamily="34" charset="0"/>
              </a:rPr>
              <a:t> &amp; </a:t>
            </a:r>
            <a:r>
              <a:rPr lang="en-GB" altLang="zh-CN" sz="2000" dirty="0" err="1">
                <a:solidFill>
                  <a:srgbClr val="800000"/>
                </a:solidFill>
                <a:latin typeface="Calibri" panose="020F0502020204030204" pitchFamily="34" charset="0"/>
              </a:rPr>
              <a:t>subclonal</a:t>
            </a:r>
            <a:r>
              <a:rPr lang="en-GB" altLang="zh-CN" sz="2000" dirty="0">
                <a:solidFill>
                  <a:srgbClr val="000066"/>
                </a:solidFill>
                <a:latin typeface="Calibri" panose="020F0502020204030204" pitchFamily="34" charset="0"/>
              </a:rPr>
              <a:t> mutations (AML onset), </a:t>
            </a:r>
            <a:r>
              <a:rPr lang="en-GB" altLang="zh-CN" sz="2000" dirty="0">
                <a:solidFill>
                  <a:srgbClr val="800000"/>
                </a:solidFill>
                <a:latin typeface="Calibri" panose="020F0502020204030204" pitchFamily="34" charset="0"/>
              </a:rPr>
              <a:t>persisting</a:t>
            </a:r>
            <a:r>
              <a:rPr lang="en-GB" altLang="zh-CN" sz="2000" dirty="0">
                <a:solidFill>
                  <a:srgbClr val="000066"/>
                </a:solidFill>
                <a:latin typeface="Calibri" panose="020F0502020204030204" pitchFamily="34" charset="0"/>
              </a:rPr>
              <a:t> (clonal remission) &amp; </a:t>
            </a:r>
            <a:r>
              <a:rPr lang="en-GB" altLang="zh-CN" sz="2000" dirty="0">
                <a:solidFill>
                  <a:srgbClr val="800000"/>
                </a:solidFill>
                <a:latin typeface="Calibri" panose="020F0502020204030204" pitchFamily="34" charset="0"/>
              </a:rPr>
              <a:t>emerging</a:t>
            </a:r>
            <a:r>
              <a:rPr lang="en-GB" altLang="zh-CN" sz="2000" dirty="0">
                <a:solidFill>
                  <a:srgbClr val="000066"/>
                </a:solidFill>
                <a:latin typeface="Calibri" panose="020F0502020204030204" pitchFamily="34" charset="0"/>
              </a:rPr>
              <a:t> (relapse)</a:t>
            </a:r>
          </a:p>
        </p:txBody>
      </p:sp>
      <p:pic>
        <p:nvPicPr>
          <p:cNvPr id="33796" name="Picture 5" descr="nature10738-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8"/>
          <a:stretch>
            <a:fillRect/>
          </a:stretch>
        </p:blipFill>
        <p:spPr bwMode="auto">
          <a:xfrm>
            <a:off x="354093" y="2199516"/>
            <a:ext cx="8624887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2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610" y="19191"/>
            <a:ext cx="8883651" cy="1177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1682" tIns="46030" rIns="91682" bIns="46030" anchor="ctr"/>
          <a:lstStyle/>
          <a:p>
            <a:pPr algn="ctr">
              <a:lnSpc>
                <a:spcPct val="95000"/>
              </a:lnSpc>
            </a:pPr>
            <a:r>
              <a:rPr lang="en-US" sz="2400" b="0" i="0" dirty="0">
                <a:solidFill>
                  <a:srgbClr val="000066"/>
                </a:solidFill>
                <a:effectLst/>
                <a:latin typeface="Harding"/>
              </a:rPr>
              <a:t>Functional genomic landscape of AML (Beat AML): correlation of mutational events/gene mutation interaction/gene expression profile with drug sensitivity “in vitro”</a:t>
            </a:r>
            <a:endParaRPr lang="en-US" sz="2400" i="1" dirty="0">
              <a:solidFill>
                <a:srgbClr val="000066"/>
              </a:solidFill>
              <a:latin typeface="Calibri"/>
            </a:endParaRP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A71BEA9-216A-4098-8BF2-AD9B499BF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4" t="16401" r="16539"/>
          <a:stretch/>
        </p:blipFill>
        <p:spPr>
          <a:xfrm>
            <a:off x="49092" y="1340788"/>
            <a:ext cx="4309548" cy="4608599"/>
          </a:xfrm>
          <a:prstGeom prst="rect">
            <a:avLst/>
          </a:prstGeom>
        </p:spPr>
      </p:pic>
      <p:pic>
        <p:nvPicPr>
          <p:cNvPr id="7" name="Picture 2" descr="Fig. 3">
            <a:extLst>
              <a:ext uri="{FF2B5EF4-FFF2-40B4-BE49-F238E27FC236}">
                <a16:creationId xmlns:a16="http://schemas.microsoft.com/office/drawing/2014/main" id="{5E0AC24C-D2CD-4AD9-B5F1-E464D240B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76" y="2498003"/>
            <a:ext cx="4492929" cy="236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0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A331AF-98AD-D9EB-5F78-DBE3D2A3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64544"/>
            <a:ext cx="8229600" cy="1143000"/>
          </a:xfrm>
        </p:spPr>
        <p:txBody>
          <a:bodyPr/>
          <a:lstStyle/>
          <a:p>
            <a:r>
              <a:rPr lang="en-US" kern="0" dirty="0"/>
              <a:t>NGS in mapping the molecular</a:t>
            </a:r>
            <a:br>
              <a:rPr lang="en-US" kern="0" dirty="0"/>
            </a:br>
            <a:r>
              <a:rPr lang="en-US" kern="0" dirty="0"/>
              <a:t>landscape of AML</a:t>
            </a:r>
            <a:br>
              <a:rPr lang="el-GR" kern="0" dirty="0"/>
            </a:br>
            <a:r>
              <a:rPr lang="en-US" kern="0" dirty="0"/>
              <a:t>(research)</a:t>
            </a:r>
            <a:endParaRPr lang="el-GR" dirty="0"/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54862DB7-F207-EC75-E7A6-E80E0C034F88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2pPr>
            <a:lvl3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3pPr>
            <a:lvl4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4pPr>
            <a:lvl5pPr marL="976238" indent="-196278" algn="ctr" defTabSz="4129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5pPr>
            <a:lvl6pPr marL="1431840" indent="-196278" algn="ctr" defTabSz="41297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887443" indent="-196278" algn="ctr" defTabSz="41297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343180" indent="-196278" algn="ctr" defTabSz="41297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798849" indent="-196278" algn="ctr" defTabSz="41297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5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endParaRPr lang="el-GR" kern="0" dirty="0"/>
          </a:p>
        </p:txBody>
      </p:sp>
    </p:spTree>
    <p:extLst>
      <p:ext uri="{BB962C8B-B14F-4D97-AF65-F5344CB8AC3E}">
        <p14:creationId xmlns:p14="http://schemas.microsoft.com/office/powerpoint/2010/main" val="3267963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274ACD-2852-549B-58F8-5419F9C6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34" y="388773"/>
            <a:ext cx="8229023" cy="1143000"/>
          </a:xfrm>
        </p:spPr>
        <p:txBody>
          <a:bodyPr/>
          <a:lstStyle/>
          <a:p>
            <a:r>
              <a:rPr lang="en-US" sz="2800" dirty="0"/>
              <a:t>European Public-Private Partnership for Big Data in Hematology.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807A912-3A07-AB48-6933-5DAF66E29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51" y="2708920"/>
            <a:ext cx="4108475" cy="16855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03330BA-D223-D7E4-E8EC-D6C3CA2B9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888" t="58225" r="1546" b="2119"/>
          <a:stretch/>
        </p:blipFill>
        <p:spPr bwMode="auto">
          <a:xfrm>
            <a:off x="5004048" y="2492896"/>
            <a:ext cx="3532809" cy="34048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6938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25112" y="188640"/>
            <a:ext cx="8424931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1806" tIns="46002" rIns="91806" bIns="46002" anchor="ctr"/>
          <a:lstStyle/>
          <a:p>
            <a:pPr algn="l">
              <a:spcBef>
                <a:spcPts val="2000"/>
              </a:spcBef>
              <a:spcAft>
                <a:spcPts val="1000"/>
              </a:spcAft>
            </a:pPr>
            <a:r>
              <a:rPr lang="en-US" sz="2400" b="1" i="0" dirty="0">
                <a:solidFill>
                  <a:schemeClr val="tx2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Patterns of mutual exclusivity of driver mutations revealed at single-cell level (vs. 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bulk</a:t>
            </a:r>
            <a:r>
              <a:rPr lang="en-US" sz="2400" b="1" i="0" dirty="0">
                <a:solidFill>
                  <a:schemeClr val="tx2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 profiling)</a:t>
            </a: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EBB87A96-558A-31FB-519A-40F7EDF0D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319690"/>
            <a:ext cx="5040560" cy="3693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lIns="91038" tIns="45714" rIns="91038" bIns="45714">
            <a:spAutoFit/>
          </a:bodyPr>
          <a:lstStyle/>
          <a:p>
            <a:pPr algn="l"/>
            <a:r>
              <a:rPr lang="ca-ES" dirty="0" err="1">
                <a:latin typeface="+mn-lt"/>
              </a:rPr>
              <a:t>Kiyomi</a:t>
            </a:r>
            <a:r>
              <a:rPr lang="ca-ES" dirty="0">
                <a:latin typeface="+mn-lt"/>
              </a:rPr>
              <a:t> </a:t>
            </a:r>
            <a:r>
              <a:rPr lang="ca-ES" dirty="0" err="1">
                <a:latin typeface="+mn-lt"/>
              </a:rPr>
              <a:t>Morita</a:t>
            </a:r>
            <a:r>
              <a:rPr lang="ca-ES" dirty="0">
                <a:latin typeface="+mn-lt"/>
              </a:rPr>
              <a:t>, et al. </a:t>
            </a:r>
            <a:r>
              <a:rPr lang="ca-ES" dirty="0" err="1">
                <a:latin typeface="+mn-lt"/>
              </a:rPr>
              <a:t>Nature</a:t>
            </a:r>
            <a:r>
              <a:rPr lang="ca-ES" dirty="0">
                <a:latin typeface="+mn-lt"/>
              </a:rPr>
              <a:t> </a:t>
            </a:r>
            <a:r>
              <a:rPr lang="ca-ES" dirty="0" err="1">
                <a:latin typeface="+mn-lt"/>
              </a:rPr>
              <a:t>Comm</a:t>
            </a:r>
            <a:r>
              <a:rPr lang="ca-ES" dirty="0">
                <a:latin typeface="+mn-lt"/>
              </a:rPr>
              <a:t> 2020; </a:t>
            </a:r>
            <a:r>
              <a:rPr lang="ca-ES" b="0" i="0" dirty="0">
                <a:effectLst/>
                <a:latin typeface="+mn-lt"/>
              </a:rPr>
              <a:t>11: 5327.</a:t>
            </a:r>
            <a:endParaRPr lang="ca-ES" b="0" i="1" dirty="0">
              <a:effectLst/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1744C6-4696-3F18-C319-31BB65864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2" t="9292" r="24799" b="75854"/>
          <a:stretch/>
        </p:blipFill>
        <p:spPr>
          <a:xfrm>
            <a:off x="158333" y="1310583"/>
            <a:ext cx="8827334" cy="1326329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84695" y="1167145"/>
            <a:ext cx="2016224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990000"/>
                </a:solidFill>
              </a:rPr>
              <a:t>Signalling mutations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116114" y="2689435"/>
            <a:ext cx="9027886" cy="1614472"/>
            <a:chOff x="116114" y="2689435"/>
            <a:chExt cx="9027886" cy="161447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A2B3A85-3D1F-0B8D-55A9-52CF5451D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438" t="25285" r="24801" b="58723"/>
            <a:stretch/>
          </p:blipFill>
          <p:spPr>
            <a:xfrm>
              <a:off x="116114" y="2802653"/>
              <a:ext cx="9027886" cy="1501254"/>
            </a:xfrm>
            <a:prstGeom prst="rect">
              <a:avLst/>
            </a:prstGeom>
          </p:spPr>
        </p:pic>
        <p:sp>
          <p:nvSpPr>
            <p:cNvPr id="8" name="7 CuadroTexto"/>
            <p:cNvSpPr txBox="1"/>
            <p:nvPr/>
          </p:nvSpPr>
          <p:spPr>
            <a:xfrm>
              <a:off x="681876" y="2689435"/>
              <a:ext cx="2193213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ca-ES" sz="1400" b="1" i="1" dirty="0">
                  <a:solidFill>
                    <a:srgbClr val="990000"/>
                  </a:solidFill>
                </a:rPr>
                <a:t>IDH1 &amp; IDH2 </a:t>
              </a:r>
              <a:r>
                <a:rPr lang="ca-ES" sz="1400" b="1" i="1" dirty="0" err="1">
                  <a:solidFill>
                    <a:srgbClr val="990000"/>
                  </a:solidFill>
                </a:rPr>
                <a:t>mutation</a:t>
              </a:r>
              <a:endParaRPr lang="ca-ES" sz="1400" b="1" i="1" dirty="0">
                <a:solidFill>
                  <a:srgbClr val="990000"/>
                </a:solidFill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158333" y="4303907"/>
            <a:ext cx="8576953" cy="1501357"/>
            <a:chOff x="158333" y="4303907"/>
            <a:chExt cx="8576953" cy="150135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0852DC7-CB18-0CDA-FB41-B6B2B99C6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651" t="58723" r="25588" b="28192"/>
            <a:stretch/>
          </p:blipFill>
          <p:spPr>
            <a:xfrm>
              <a:off x="158333" y="4653136"/>
              <a:ext cx="8576953" cy="1152128"/>
            </a:xfrm>
            <a:prstGeom prst="rect">
              <a:avLst/>
            </a:prstGeom>
          </p:spPr>
        </p:pic>
        <p:sp>
          <p:nvSpPr>
            <p:cNvPr id="10" name="9 CuadroTexto"/>
            <p:cNvSpPr txBox="1"/>
            <p:nvPr/>
          </p:nvSpPr>
          <p:spPr>
            <a:xfrm>
              <a:off x="681875" y="4303907"/>
              <a:ext cx="2193213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ca-ES" sz="1400" b="1" i="1" dirty="0">
                  <a:solidFill>
                    <a:srgbClr val="990000"/>
                  </a:solidFill>
                </a:rPr>
                <a:t>TP53 &amp; PPMD1D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7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4E0F88-355C-52DA-5661-042DC48A3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12200" r="27163" b="2024"/>
          <a:stretch/>
        </p:blipFill>
        <p:spPr>
          <a:xfrm>
            <a:off x="1521319" y="867283"/>
            <a:ext cx="5965371" cy="558661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E0D2312-6833-71E6-A7E6-5B58A9A7203E}"/>
              </a:ext>
            </a:extLst>
          </p:cNvPr>
          <p:cNvSpPr txBox="1"/>
          <p:nvPr/>
        </p:nvSpPr>
        <p:spPr>
          <a:xfrm>
            <a:off x="497902" y="150540"/>
            <a:ext cx="8250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2000"/>
              </a:spcBef>
              <a:spcAft>
                <a:spcPts val="1000"/>
              </a:spcAft>
            </a:pP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An unified classification and risk-stratification in AML: identification of a large MDS-like or secondary AML like category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1D51D0-BBE2-4BF4-DDFD-6E0E2AB362CA}"/>
              </a:ext>
            </a:extLst>
          </p:cNvPr>
          <p:cNvSpPr txBox="1"/>
          <p:nvPr/>
        </p:nvSpPr>
        <p:spPr>
          <a:xfrm>
            <a:off x="265471" y="6453900"/>
            <a:ext cx="64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Yanis Tazi, et al. Nat Commun 2022;13:4622</a:t>
            </a:r>
            <a:endParaRPr lang="ca-ES" dirty="0">
              <a:latin typeface="+mj-lt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932040" y="6453900"/>
            <a:ext cx="421196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1400" dirty="0" err="1">
                <a:latin typeface="+mj-lt"/>
              </a:rPr>
              <a:t>Performed</a:t>
            </a:r>
            <a:r>
              <a:rPr lang="ca-ES" sz="1400" dirty="0">
                <a:latin typeface="+mj-lt"/>
              </a:rPr>
              <a:t> in 3653 </a:t>
            </a:r>
            <a:r>
              <a:rPr lang="ca-ES" sz="1400" dirty="0" err="1">
                <a:latin typeface="+mj-lt"/>
              </a:rPr>
              <a:t>informative</a:t>
            </a:r>
            <a:r>
              <a:rPr lang="ca-ES" sz="1400" dirty="0">
                <a:latin typeface="+mj-lt"/>
              </a:rPr>
              <a:t> </a:t>
            </a:r>
            <a:r>
              <a:rPr lang="ca-ES" sz="1400" dirty="0" err="1">
                <a:latin typeface="+mj-lt"/>
              </a:rPr>
              <a:t>pts</a:t>
            </a:r>
            <a:r>
              <a:rPr lang="ca-ES" sz="1400" dirty="0">
                <a:latin typeface="+mj-lt"/>
              </a:rPr>
              <a:t>. (UK-NCRI &amp; AMLSG)</a:t>
            </a:r>
          </a:p>
        </p:txBody>
      </p:sp>
    </p:spTree>
    <p:extLst>
      <p:ext uri="{BB962C8B-B14F-4D97-AF65-F5344CB8AC3E}">
        <p14:creationId xmlns:p14="http://schemas.microsoft.com/office/powerpoint/2010/main" val="1522401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63686E-B201-2492-0EC7-FBBA2040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31" y="188640"/>
            <a:ext cx="7805737" cy="1144588"/>
          </a:xfrm>
        </p:spPr>
        <p:txBody>
          <a:bodyPr/>
          <a:lstStyle/>
          <a:p>
            <a:r>
              <a:rPr lang="en-US" dirty="0"/>
              <a:t>Conclusions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290F2-7418-674E-B4A4-286C6CFED14C}"/>
              </a:ext>
            </a:extLst>
          </p:cNvPr>
          <p:cNvSpPr txBox="1"/>
          <p:nvPr/>
        </p:nvSpPr>
        <p:spPr>
          <a:xfrm>
            <a:off x="539552" y="1333228"/>
            <a:ext cx="727280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 baseline="0" dirty="0">
                <a:latin typeface="Arial" panose="020B0604020202020204" pitchFamily="34" charset="0"/>
              </a:rPr>
              <a:t>NGS is revolutionizing pathology and laboratory medicine</a:t>
            </a:r>
          </a:p>
          <a:p>
            <a:pPr algn="l"/>
            <a:endParaRPr lang="en-US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</a:rPr>
              <a:t>• Allows for true personalized medicine</a:t>
            </a:r>
          </a:p>
          <a:p>
            <a:pPr algn="l"/>
            <a:endParaRPr lang="en-US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</a:rPr>
              <a:t>• Facilitates use of targeted therapeutic strategies</a:t>
            </a:r>
          </a:p>
          <a:p>
            <a:pPr algn="l"/>
            <a:endParaRPr lang="en-US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</a:rPr>
              <a:t>• Costs are rapidly decreasing while the technology continues to improve</a:t>
            </a: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</a:rPr>
              <a:t>• Challenges remain</a:t>
            </a: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</a:rPr>
              <a:t>– Cost and reimbursement</a:t>
            </a: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</a:rPr>
              <a:t>– Data analysis</a:t>
            </a: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</a:rPr>
              <a:t>– Variant interpretation</a:t>
            </a:r>
          </a:p>
          <a:p>
            <a:pPr algn="l"/>
            <a:endParaRPr lang="en-US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</a:rPr>
              <a:t>• Today – panels and genetically complex single gene analysis; detection of targeted structural variants</a:t>
            </a:r>
          </a:p>
          <a:p>
            <a:pPr algn="l"/>
            <a:endParaRPr lang="en-US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</a:rPr>
              <a:t>• Future – routine comprehensive whole genome analysis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4469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9112CB-DCC6-9DD0-C9F2-A2B7EE5C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06" y="404664"/>
            <a:ext cx="8580818" cy="1144588"/>
          </a:xfrm>
        </p:spPr>
        <p:txBody>
          <a:bodyPr/>
          <a:lstStyle/>
          <a:p>
            <a:pPr algn="ctr" defTabSz="412978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2800" b="1" kern="0" dirty="0">
                <a:solidFill>
                  <a:srgbClr val="000066"/>
                </a:solidFill>
                <a:ea typeface="+mj-ea"/>
                <a:cs typeface="+mj-cs"/>
              </a:rPr>
              <a:t>Do we need a comprehensive genetic characterization with Targeted </a:t>
            </a:r>
            <a:r>
              <a:rPr lang="en-US" sz="2800" dirty="0">
                <a:solidFill>
                  <a:srgbClr val="000066"/>
                </a:solidFill>
              </a:rPr>
              <a:t>N</a:t>
            </a:r>
            <a:r>
              <a:rPr lang="en-US" sz="2800" b="1" kern="0" dirty="0">
                <a:solidFill>
                  <a:srgbClr val="000066"/>
                </a:solidFill>
                <a:ea typeface="+mj-ea"/>
                <a:cs typeface="+mj-cs"/>
              </a:rPr>
              <a:t>GS for all pts with AML?</a:t>
            </a:r>
            <a:endParaRPr lang="en-US" sz="2800" i="1" kern="0" dirty="0">
              <a:solidFill>
                <a:srgbClr val="000066"/>
              </a:solidFill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9DD23-AB7C-A0F0-AE7B-5C8CC6DA629B}"/>
              </a:ext>
            </a:extLst>
          </p:cNvPr>
          <p:cNvSpPr txBox="1"/>
          <p:nvPr/>
        </p:nvSpPr>
        <p:spPr>
          <a:xfrm>
            <a:off x="611560" y="1772816"/>
            <a:ext cx="815391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kern="0" dirty="0">
                <a:solidFill>
                  <a:srgbClr val="000066"/>
                </a:solidFill>
                <a:latin typeface="+mn-lt"/>
                <a:ea typeface="+mj-ea"/>
                <a:cs typeface="+mj-cs"/>
              </a:rPr>
              <a:t>Yes i</a:t>
            </a:r>
            <a:r>
              <a:rPr lang="en-US" sz="2400" i="1" kern="0" dirty="0">
                <a:solidFill>
                  <a:srgbClr val="000066"/>
                </a:solidFill>
                <a:latin typeface="+mn-lt"/>
                <a:ea typeface="+mj-ea"/>
                <a:cs typeface="+mj-cs"/>
              </a:rPr>
              <a:t>n patients with “intent to cure”</a:t>
            </a:r>
          </a:p>
          <a:p>
            <a:pPr algn="ctr"/>
            <a:r>
              <a:rPr lang="en-US" sz="2400" kern="0" dirty="0">
                <a:solidFill>
                  <a:srgbClr val="000066"/>
                </a:solidFill>
                <a:latin typeface="+mn-lt"/>
                <a:ea typeface="+mj-ea"/>
                <a:cs typeface="+mj-cs"/>
              </a:rPr>
              <a:t>NSG translates into clinical valuable information</a:t>
            </a:r>
          </a:p>
          <a:p>
            <a:pPr algn="ctr"/>
            <a:endParaRPr lang="en-US" sz="2400" kern="0" dirty="0">
              <a:solidFill>
                <a:srgbClr val="000066"/>
              </a:solidFill>
              <a:latin typeface="+mn-lt"/>
              <a:ea typeface="+mj-ea"/>
              <a:cs typeface="+mj-c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Identification of germline predisposition mutations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for (accurate) diagnosis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For stratification (improved prognostic assignment)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For (more precise) therapy (Identification of druggable targets)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For therapy evaluation (MRD monitoring)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Hints to track clonal evolution, (More rationale choice of therapy at relapse)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For research (understanding high genetic heterogeneity, Inter-individual, </a:t>
            </a:r>
            <a:r>
              <a:rPr lang="en-US" sz="2400" dirty="0" err="1">
                <a:latin typeface="+mn-lt"/>
              </a:rPr>
              <a:t>Intraclonal</a:t>
            </a:r>
            <a:r>
              <a:rPr lang="en-US" sz="24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8833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9" name="17 - TextBox">
            <a:extLst>
              <a:ext uri="{FF2B5EF4-FFF2-40B4-BE49-F238E27FC236}">
                <a16:creationId xmlns:a16="http://schemas.microsoft.com/office/drawing/2014/main" id="{384A91D0-45F8-9115-6FCB-0FD77C2D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212" y="3037319"/>
            <a:ext cx="231024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1350" b="1" dirty="0">
                <a:solidFill>
                  <a:srgbClr val="FF0000"/>
                </a:solidFill>
              </a:rPr>
              <a:t>FUNDING / SUPPORTERS</a:t>
            </a:r>
            <a:endParaRPr lang="el-GR" altLang="el-GR" sz="1350" b="1" dirty="0">
              <a:solidFill>
                <a:srgbClr val="FF0000"/>
              </a:solidFill>
            </a:endParaRPr>
          </a:p>
        </p:txBody>
      </p:sp>
      <p:grpSp>
        <p:nvGrpSpPr>
          <p:cNvPr id="46091" name="12 - Ομάδα">
            <a:extLst>
              <a:ext uri="{FF2B5EF4-FFF2-40B4-BE49-F238E27FC236}">
                <a16:creationId xmlns:a16="http://schemas.microsoft.com/office/drawing/2014/main" id="{C0923A8C-7B4D-55D5-D28B-806616DA648C}"/>
              </a:ext>
            </a:extLst>
          </p:cNvPr>
          <p:cNvGrpSpPr>
            <a:grpSpLocks/>
          </p:cNvGrpSpPr>
          <p:nvPr/>
        </p:nvGrpSpPr>
        <p:grpSpPr bwMode="auto">
          <a:xfrm>
            <a:off x="303791" y="5093366"/>
            <a:ext cx="2756041" cy="1721653"/>
            <a:chOff x="2699792" y="1378205"/>
            <a:chExt cx="6192688" cy="4104601"/>
          </a:xfrm>
        </p:grpSpPr>
        <p:pic>
          <p:nvPicPr>
            <p:cNvPr id="46098" name="Picture 2" descr="C:\Documents and Settings\User\Επιφάνεια εργασίας\εκδήλωση\17122014_SYNEDRIAKO_MYELOS_TWN_OSTWN - Αντιγραφή\low res 2\DSC_2119.jpg">
              <a:extLst>
                <a:ext uri="{FF2B5EF4-FFF2-40B4-BE49-F238E27FC236}">
                  <a16:creationId xmlns:a16="http://schemas.microsoft.com/office/drawing/2014/main" id="{F8F4E181-2926-A95A-1134-37AD7D297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378205"/>
              <a:ext cx="6192688" cy="410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9" name="Picture 2">
              <a:extLst>
                <a:ext uri="{FF2B5EF4-FFF2-40B4-BE49-F238E27FC236}">
                  <a16:creationId xmlns:a16="http://schemas.microsoft.com/office/drawing/2014/main" id="{02CEC09C-19BF-B400-F4D2-6E5324F7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408" y="5128961"/>
              <a:ext cx="48006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92" name="17 - TextBox">
            <a:extLst>
              <a:ext uri="{FF2B5EF4-FFF2-40B4-BE49-F238E27FC236}">
                <a16:creationId xmlns:a16="http://schemas.microsoft.com/office/drawing/2014/main" id="{CFFC2604-3D33-C5D0-C707-1C67D35D0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49" y="4793284"/>
            <a:ext cx="9444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1350" b="1" dirty="0">
                <a:solidFill>
                  <a:srgbClr val="FF0000"/>
                </a:solidFill>
              </a:rPr>
              <a:t>DONORS</a:t>
            </a:r>
            <a:endParaRPr lang="el-GR" altLang="el-GR" sz="1350" b="1" dirty="0">
              <a:solidFill>
                <a:srgbClr val="FF0000"/>
              </a:solidFill>
            </a:endParaRPr>
          </a:p>
        </p:txBody>
      </p:sp>
      <p:sp>
        <p:nvSpPr>
          <p:cNvPr id="20" name="17 - TextBox">
            <a:extLst>
              <a:ext uri="{FF2B5EF4-FFF2-40B4-BE49-F238E27FC236}">
                <a16:creationId xmlns:a16="http://schemas.microsoft.com/office/drawing/2014/main" id="{B52F85E5-4F7A-AC4B-7C85-53C635ACB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94" y="2940670"/>
            <a:ext cx="11079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1350" b="1" dirty="0">
                <a:solidFill>
                  <a:srgbClr val="FF0000"/>
                </a:solidFill>
              </a:rPr>
              <a:t>The People</a:t>
            </a:r>
            <a:endParaRPr lang="el-GR" altLang="el-GR" sz="1350" b="1" dirty="0">
              <a:solidFill>
                <a:srgbClr val="FF0000"/>
              </a:solidFill>
            </a:endParaRPr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B9F8E8B-836B-5911-DF50-4B0A7A607AE0}"/>
              </a:ext>
            </a:extLst>
          </p:cNvPr>
          <p:cNvGrpSpPr/>
          <p:nvPr/>
        </p:nvGrpSpPr>
        <p:grpSpPr>
          <a:xfrm>
            <a:off x="4869349" y="3578113"/>
            <a:ext cx="3970860" cy="2032207"/>
            <a:chOff x="5111826" y="5106562"/>
            <a:chExt cx="3801507" cy="1631666"/>
          </a:xfrm>
        </p:grpSpPr>
        <p:pic>
          <p:nvPicPr>
            <p:cNvPr id="46085" name="Picture 3">
              <a:extLst>
                <a:ext uri="{FF2B5EF4-FFF2-40B4-BE49-F238E27FC236}">
                  <a16:creationId xmlns:a16="http://schemas.microsoft.com/office/drawing/2014/main" id="{064E0EE1-0D10-EB59-EE8E-6DEE3FF6B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1826" y="5106562"/>
              <a:ext cx="577453" cy="70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4">
              <a:extLst>
                <a:ext uri="{FF2B5EF4-FFF2-40B4-BE49-F238E27FC236}">
                  <a16:creationId xmlns:a16="http://schemas.microsoft.com/office/drawing/2014/main" id="{DA9BB39E-90FA-FE10-FF9B-0CE42CDBC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901" y="5116088"/>
              <a:ext cx="1269206" cy="78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8">
              <a:extLst>
                <a:ext uri="{FF2B5EF4-FFF2-40B4-BE49-F238E27FC236}">
                  <a16:creationId xmlns:a16="http://schemas.microsoft.com/office/drawing/2014/main" id="{00BE8D6A-EEA4-2F20-9A66-BCC70B3ED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3569" y="5315092"/>
              <a:ext cx="1009764" cy="588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9">
              <a:extLst>
                <a:ext uri="{FF2B5EF4-FFF2-40B4-BE49-F238E27FC236}">
                  <a16:creationId xmlns:a16="http://schemas.microsoft.com/office/drawing/2014/main" id="{BDCC9F32-5D2B-C907-49D1-CB6F4150C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299" y="6345322"/>
              <a:ext cx="2120503" cy="39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4" name="Picture 2">
              <a:extLst>
                <a:ext uri="{FF2B5EF4-FFF2-40B4-BE49-F238E27FC236}">
                  <a16:creationId xmlns:a16="http://schemas.microsoft.com/office/drawing/2014/main" id="{FC518410-D3E0-AE59-22EB-2F0841CDC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7468" y="5166942"/>
              <a:ext cx="683419" cy="305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5" name="Picture 3">
              <a:extLst>
                <a:ext uri="{FF2B5EF4-FFF2-40B4-BE49-F238E27FC236}">
                  <a16:creationId xmlns:a16="http://schemas.microsoft.com/office/drawing/2014/main" id="{9478766A-0BDB-906A-3305-A063420FB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649" y="5599987"/>
              <a:ext cx="809625" cy="332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6" name="Εικόνα 1">
              <a:extLst>
                <a:ext uri="{FF2B5EF4-FFF2-40B4-BE49-F238E27FC236}">
                  <a16:creationId xmlns:a16="http://schemas.microsoft.com/office/drawing/2014/main" id="{AC965937-924B-7BCC-B817-C679E3DCE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595" y="5940339"/>
              <a:ext cx="1308497" cy="39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7" name="Picture 2">
              <a:extLst>
                <a:ext uri="{FF2B5EF4-FFF2-40B4-BE49-F238E27FC236}">
                  <a16:creationId xmlns:a16="http://schemas.microsoft.com/office/drawing/2014/main" id="{9981B8E2-DB8D-54C7-1C8C-E30D9C5FA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5688" y="5989492"/>
              <a:ext cx="801290" cy="232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Εικόνα 2">
              <a:extLst>
                <a:ext uri="{FF2B5EF4-FFF2-40B4-BE49-F238E27FC236}">
                  <a16:creationId xmlns:a16="http://schemas.microsoft.com/office/drawing/2014/main" id="{18F5AEBB-9D3C-6855-10E8-B9C160916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731" y="6390565"/>
              <a:ext cx="832247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4275BB9-89A0-7CF6-E586-4F98A4BEBC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9971" y="3311546"/>
            <a:ext cx="1998758" cy="1499069"/>
          </a:xfrm>
          <a:prstGeom prst="rect">
            <a:avLst/>
          </a:prstGeom>
        </p:spPr>
      </p:pic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F768C5DE-BF94-6674-D816-4CB9124C95C1}"/>
              </a:ext>
            </a:extLst>
          </p:cNvPr>
          <p:cNvGrpSpPr/>
          <p:nvPr/>
        </p:nvGrpSpPr>
        <p:grpSpPr>
          <a:xfrm>
            <a:off x="437294" y="1582669"/>
            <a:ext cx="8254186" cy="1287205"/>
            <a:chOff x="395536" y="260648"/>
            <a:chExt cx="8254186" cy="1287205"/>
          </a:xfrm>
        </p:grpSpPr>
        <p:cxnSp>
          <p:nvCxnSpPr>
            <p:cNvPr id="21" name="20 - Ευθεία γραμμή σύνδεσης">
              <a:extLst>
                <a:ext uri="{FF2B5EF4-FFF2-40B4-BE49-F238E27FC236}">
                  <a16:creationId xmlns:a16="http://schemas.microsoft.com/office/drawing/2014/main" id="{79B455E2-6A85-28E3-FCF6-DE6C2BD5B7B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0226" y="1547853"/>
              <a:ext cx="8219496" cy="0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3" name="Ομάδα 22">
              <a:extLst>
                <a:ext uri="{FF2B5EF4-FFF2-40B4-BE49-F238E27FC236}">
                  <a16:creationId xmlns:a16="http://schemas.microsoft.com/office/drawing/2014/main" id="{2B601943-CE3E-E823-6024-EB20C38FF157}"/>
                </a:ext>
              </a:extLst>
            </p:cNvPr>
            <p:cNvGrpSpPr/>
            <p:nvPr/>
          </p:nvGrpSpPr>
          <p:grpSpPr>
            <a:xfrm>
              <a:off x="636787" y="455024"/>
              <a:ext cx="7839012" cy="847124"/>
              <a:chOff x="2123728" y="2819476"/>
              <a:chExt cx="5616625" cy="666167"/>
            </a:xfrm>
          </p:grpSpPr>
          <p:pic>
            <p:nvPicPr>
              <p:cNvPr id="24" name="Εικόνα 23" descr="Εικόνα που περιέχει κείμενο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D4D236A8-F6D7-DD4C-CAD1-F236A6DF7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728" y="2941010"/>
                <a:ext cx="1165827" cy="423101"/>
              </a:xfrm>
              <a:prstGeom prst="rect">
                <a:avLst/>
              </a:prstGeom>
            </p:spPr>
          </p:pic>
          <p:pic>
            <p:nvPicPr>
              <p:cNvPr id="25" name="Εικόνα 24">
                <a:extLst>
                  <a:ext uri="{FF2B5EF4-FFF2-40B4-BE49-F238E27FC236}">
                    <a16:creationId xmlns:a16="http://schemas.microsoft.com/office/drawing/2014/main" id="{10E06628-0342-60C6-CCD7-F11D22E96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67583" y="2819476"/>
                <a:ext cx="1379543" cy="666167"/>
              </a:xfrm>
              <a:prstGeom prst="rect">
                <a:avLst/>
              </a:prstGeom>
            </p:spPr>
          </p:pic>
          <p:pic>
            <p:nvPicPr>
              <p:cNvPr id="26" name="Εικόνα 25" descr="Εικόνα που περιέχει κείμενο, clipart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E4CAA130-78E7-F237-395B-1BB1C1F5C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9615" y="2866785"/>
                <a:ext cx="1072671" cy="471203"/>
              </a:xfrm>
              <a:prstGeom prst="rect">
                <a:avLst/>
              </a:prstGeom>
            </p:spPr>
          </p:pic>
          <p:graphicFrame>
            <p:nvGraphicFramePr>
              <p:cNvPr id="27" name="Αντικείμενο 26">
                <a:extLst>
                  <a:ext uri="{FF2B5EF4-FFF2-40B4-BE49-F238E27FC236}">
                    <a16:creationId xmlns:a16="http://schemas.microsoft.com/office/drawing/2014/main" id="{5AA0148A-6EDB-B9C0-F81B-D924E775D7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9499155"/>
                  </p:ext>
                </p:extLst>
              </p:nvPr>
            </p:nvGraphicFramePr>
            <p:xfrm>
              <a:off x="3419872" y="2937345"/>
              <a:ext cx="866775" cy="533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" name="Εικόνα Bitmap" r:id="rId19" imgW="1009791" imgH="647619" progId="Paint.Picture">
                      <p:embed/>
                    </p:oleObj>
                  </mc:Choice>
                  <mc:Fallback>
                    <p:oleObj name="Εικόνα Bitmap" r:id="rId19" imgW="1009791" imgH="647619" progId="Paint.Picture">
                      <p:embed/>
                      <p:pic>
                        <p:nvPicPr>
                          <p:cNvPr id="17" name="Αντικείμενο 16">
                            <a:extLst>
                              <a:ext uri="{FF2B5EF4-FFF2-40B4-BE49-F238E27FC236}">
                                <a16:creationId xmlns:a16="http://schemas.microsoft.com/office/drawing/2014/main" id="{D7808A80-C9AE-8414-BE4E-31B3EC67148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19872" y="2937345"/>
                            <a:ext cx="866775" cy="533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8" name="Εικόνα 27">
                <a:extLst>
                  <a:ext uri="{FF2B5EF4-FFF2-40B4-BE49-F238E27FC236}">
                    <a16:creationId xmlns:a16="http://schemas.microsoft.com/office/drawing/2014/main" id="{C3AC6CC7-B5E4-9DCC-7EB8-75AFFB42C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42977" y="2887787"/>
                <a:ext cx="897376" cy="488869"/>
              </a:xfrm>
              <a:prstGeom prst="rect">
                <a:avLst/>
              </a:prstGeom>
            </p:spPr>
          </p:pic>
        </p:grpSp>
        <p:cxnSp>
          <p:nvCxnSpPr>
            <p:cNvPr id="29" name="20 - Ευθεία γραμμή σύνδεσης">
              <a:extLst>
                <a:ext uri="{FF2B5EF4-FFF2-40B4-BE49-F238E27FC236}">
                  <a16:creationId xmlns:a16="http://schemas.microsoft.com/office/drawing/2014/main" id="{094EAFE0-CE2E-1D1D-E099-56152279C9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5536" y="260648"/>
              <a:ext cx="8219496" cy="0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Τίτλος 1">
            <a:extLst>
              <a:ext uri="{FF2B5EF4-FFF2-40B4-BE49-F238E27FC236}">
                <a16:creationId xmlns:a16="http://schemas.microsoft.com/office/drawing/2014/main" id="{7A85779E-ADA4-CFDD-8E2E-99C6C5B00276}"/>
              </a:ext>
            </a:extLst>
          </p:cNvPr>
          <p:cNvSpPr txBox="1">
            <a:spLocks/>
          </p:cNvSpPr>
          <p:nvPr/>
        </p:nvSpPr>
        <p:spPr>
          <a:xfrm>
            <a:off x="669131" y="188640"/>
            <a:ext cx="7805737" cy="11445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661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328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988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652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/>
              <a:t>Cell Therapy Program</a:t>
            </a:r>
          </a:p>
          <a:p>
            <a:r>
              <a:rPr lang="en-US" sz="3600" dirty="0"/>
              <a:t>University of Patras</a:t>
            </a:r>
            <a:endParaRPr lang="el-GR" sz="3600" dirty="0"/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1B19AF24-736D-B65E-5CC5-57E5B9C2DE5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91699" y="3297638"/>
            <a:ext cx="1890497" cy="149564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A59B90-975C-3B9B-2969-D3D0ED99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02" y="332656"/>
            <a:ext cx="7805737" cy="1144588"/>
          </a:xfrm>
        </p:spPr>
        <p:txBody>
          <a:bodyPr/>
          <a:lstStyle/>
          <a:p>
            <a:r>
              <a:rPr lang="en-US" dirty="0"/>
              <a:t>NGS applications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EE5E136-37E6-520C-EB9D-DE0C5DFD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823" y="3789040"/>
            <a:ext cx="6264696" cy="2595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D00ACD-2DBF-C535-DDCE-552BB066F9AD}"/>
              </a:ext>
            </a:extLst>
          </p:cNvPr>
          <p:cNvSpPr txBox="1"/>
          <p:nvPr/>
        </p:nvSpPr>
        <p:spPr>
          <a:xfrm>
            <a:off x="534731" y="1477244"/>
            <a:ext cx="7920880" cy="188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+mn-lt"/>
              </a:rPr>
              <a:t>Whole genome sequencing (entire genome ‐ ~3B base pairs)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+mn-lt"/>
              </a:rPr>
              <a:t>Whole exome sequencing (~30M base pairs)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+mn-lt"/>
              </a:rPr>
              <a:t>Sequencing limited to protein coding regions representing ~1% of genome (Mutation panels)</a:t>
            </a:r>
          </a:p>
        </p:txBody>
      </p:sp>
    </p:spTree>
    <p:extLst>
      <p:ext uri="{BB962C8B-B14F-4D97-AF65-F5344CB8AC3E}">
        <p14:creationId xmlns:p14="http://schemas.microsoft.com/office/powerpoint/2010/main" val="103043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E1EF36-9831-C989-E0B0-C999AD15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31" y="346158"/>
            <a:ext cx="7805737" cy="1144588"/>
          </a:xfrm>
        </p:spPr>
        <p:txBody>
          <a:bodyPr/>
          <a:lstStyle/>
          <a:p>
            <a:r>
              <a:rPr lang="en-US" dirty="0"/>
              <a:t>Clinically important information is derived from</a:t>
            </a:r>
            <a:br>
              <a:rPr lang="en-US" dirty="0"/>
            </a:br>
            <a:r>
              <a:rPr lang="en-US" dirty="0"/>
              <a:t>large scale genetic analysis by WG- NGS:</a:t>
            </a:r>
            <a:endParaRPr lang="el-GR" dirty="0"/>
          </a:p>
        </p:txBody>
      </p:sp>
      <p:pic>
        <p:nvPicPr>
          <p:cNvPr id="3" name="Picture 7" descr="An external file that holds a picture, illustration, etc.&#10;Object name is nihms491910f1.jpg">
            <a:extLst>
              <a:ext uri="{FF2B5EF4-FFF2-40B4-BE49-F238E27FC236}">
                <a16:creationId xmlns:a16="http://schemas.microsoft.com/office/drawing/2014/main" id="{C90997B6-703B-B13C-B979-75B2F20E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891" t="52100" r="39520" b="1344"/>
          <a:stretch>
            <a:fillRect/>
          </a:stretch>
        </p:blipFill>
        <p:spPr bwMode="auto">
          <a:xfrm>
            <a:off x="485354" y="2636912"/>
            <a:ext cx="5472608" cy="396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2DFEE-21ED-A389-0DAF-E9AFE89AEDBD}"/>
              </a:ext>
            </a:extLst>
          </p:cNvPr>
          <p:cNvSpPr txBox="1"/>
          <p:nvPr/>
        </p:nvSpPr>
        <p:spPr>
          <a:xfrm>
            <a:off x="179512" y="1628800"/>
            <a:ext cx="5472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latin typeface="Calibri" panose="020F0502020204030204" pitchFamily="34" charset="0"/>
              </a:rPr>
              <a:t>Cancer Genome Atlas Research Network</a:t>
            </a:r>
          </a:p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 (whole genome (50) or whole exome (150) sequencing)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FC57738-B89F-FB86-7C5B-6E0CE7A84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275131"/>
            <a:ext cx="1753711" cy="39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C0C0FE-574A-5A32-2E1A-B55AD4C2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625"/>
            <a:ext cx="8892480" cy="1144588"/>
          </a:xfrm>
        </p:spPr>
        <p:txBody>
          <a:bodyPr/>
          <a:lstStyle/>
          <a:p>
            <a:r>
              <a:rPr lang="en-US" dirty="0"/>
              <a:t>NGS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New diagnostic and prognostic classification </a:t>
            </a:r>
            <a:br>
              <a:rPr lang="en-US" dirty="0"/>
            </a:br>
            <a:r>
              <a:rPr lang="en-US" dirty="0"/>
              <a:t>(WHO 2016 and ELN 2017)</a:t>
            </a:r>
            <a:endParaRPr lang="el-GR" dirty="0"/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id="{F663CB7B-59E7-9834-5053-3D087D022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7092788" cy="44667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660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03AF37-95D2-42AF-0E08-61D4AE5F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NGS </a:t>
            </a:r>
            <a:r>
              <a:rPr lang="en-US" dirty="0">
                <a:sym typeface="Wingdings" panose="05000000000000000000" pitchFamily="2" charset="2"/>
              </a:rPr>
              <a:t> AML Pathogenesis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327E61D-28E3-354A-5661-1F339482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952811"/>
            <a:ext cx="4599295" cy="2657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476DDE0-45CD-63AF-D497-DB94F102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45" y="2420888"/>
            <a:ext cx="4064623" cy="37215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880505-5EC1-4D5E-2D4F-28F4126476A3}"/>
              </a:ext>
            </a:extLst>
          </p:cNvPr>
          <p:cNvSpPr txBox="1"/>
          <p:nvPr/>
        </p:nvSpPr>
        <p:spPr>
          <a:xfrm>
            <a:off x="212745" y="1769519"/>
            <a:ext cx="4599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99"/>
                </a:solidFill>
                <a:latin typeface="Arial" charset="0"/>
                <a:cs typeface="Arial Unicode MS" pitchFamily="32" charset="0"/>
              </a:rPr>
              <a:t>Eight functional categories of genes commonly mutated in AML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63C04-B886-600A-153D-4DB1E4C5DFC2}"/>
              </a:ext>
            </a:extLst>
          </p:cNvPr>
          <p:cNvSpPr txBox="1"/>
          <p:nvPr/>
        </p:nvSpPr>
        <p:spPr>
          <a:xfrm>
            <a:off x="4878459" y="1785150"/>
            <a:ext cx="3808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99"/>
                </a:solidFill>
                <a:latin typeface="Arial" charset="0"/>
                <a:cs typeface="Arial Unicode MS" pitchFamily="32" charset="0"/>
              </a:rPr>
              <a:t>DAT mutations </a:t>
            </a:r>
            <a:r>
              <a:rPr lang="en-US" sz="1800" dirty="0">
                <a:solidFill>
                  <a:srgbClr val="000099"/>
                </a:solidFill>
                <a:latin typeface="Arial" charset="0"/>
                <a:cs typeface="Arial Unicode MS" pitchFamily="32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rgbClr val="000099"/>
                </a:solidFill>
                <a:latin typeface="Arial" charset="0"/>
                <a:cs typeface="Arial Unicode MS" pitchFamily="32" charset="0"/>
              </a:rPr>
              <a:t>CHIP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863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E4B23C-7B28-7C3F-4C9A-6E3A8CD2D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49" y="92580"/>
            <a:ext cx="7805737" cy="1144588"/>
          </a:xfrm>
        </p:spPr>
        <p:txBody>
          <a:bodyPr/>
          <a:lstStyle/>
          <a:p>
            <a:r>
              <a:rPr lang="en-US" dirty="0"/>
              <a:t>NGS targeted myeloid panels in every day clinical practice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B003EB0-0455-19CE-75B5-224C93637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05" y="5429888"/>
            <a:ext cx="5349454" cy="1029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F49A8A2-6B13-3E17-68B7-E8DA150F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52" y="2755231"/>
            <a:ext cx="7631964" cy="2132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E8A17C-7920-D70A-3D9C-73A886A6F3DD}"/>
              </a:ext>
            </a:extLst>
          </p:cNvPr>
          <p:cNvSpPr txBox="1"/>
          <p:nvPr/>
        </p:nvSpPr>
        <p:spPr>
          <a:xfrm>
            <a:off x="210550" y="1462163"/>
            <a:ext cx="8681930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u="sng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30 Genes: </a:t>
            </a:r>
            <a:r>
              <a:rPr lang="en-US" sz="1200" b="1" u="sng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Evangelismos</a:t>
            </a:r>
            <a:r>
              <a:rPr lang="en-US" sz="1200" b="1" u="sng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i="0" u="sng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Myeloid panel (Sophia Genetics)</a:t>
            </a:r>
            <a:r>
              <a:rPr lang="en-US" b="1" u="sng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1200" b="1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Hotspot genes: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ABL1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(4-9),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ASXL1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(9,11,12),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BRAF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(15),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CALR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(9),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CBL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(8,9),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FLT3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(13-15,20),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HRAS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(2-3),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IDH1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(4),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IDH2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(4),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KIT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(2,8-11,13, 17,18),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KRAS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(2,3),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MPL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(10),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NPM1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(10,11),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NRAS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(2,3),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PTPN11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(3,7-13),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SETBP1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(4),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SF3B1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(10-16),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SRSF2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(1),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U2AF1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(2,6),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WT1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(6-10) </a:t>
            </a:r>
          </a:p>
          <a:p>
            <a:r>
              <a:rPr lang="en-US" sz="1200" b="1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Full genes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: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CEBPA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CSF3R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DNMT3A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ETV6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EZH2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JAK2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RUNX1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TET2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TP53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ZRSR2, </a:t>
            </a:r>
            <a:r>
              <a:rPr lang="en-US" sz="1200" b="1" i="1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CNVs</a:t>
            </a:r>
            <a:endParaRPr lang="en-US" sz="1800" b="1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ADCDDF-168E-AD17-F04C-10D61C011C36}"/>
              </a:ext>
            </a:extLst>
          </p:cNvPr>
          <p:cNvSpPr txBox="1"/>
          <p:nvPr/>
        </p:nvSpPr>
        <p:spPr>
          <a:xfrm>
            <a:off x="3059832" y="2831062"/>
            <a:ext cx="1334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sng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38 Genes</a:t>
            </a:r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4CB464-81F7-9191-ACAD-F34E939529B6}"/>
              </a:ext>
            </a:extLst>
          </p:cNvPr>
          <p:cNvSpPr txBox="1"/>
          <p:nvPr/>
        </p:nvSpPr>
        <p:spPr>
          <a:xfrm>
            <a:off x="210550" y="5046623"/>
            <a:ext cx="1334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  <a:latin typeface="Century Gothic" panose="020B0502020202020204" pitchFamily="34" charset="0"/>
              </a:rPr>
              <a:t>37  Genes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1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23F867-D1AA-9CFE-C2C5-9CA8D4C2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31" y="188640"/>
            <a:ext cx="7805737" cy="1144588"/>
          </a:xfrm>
        </p:spPr>
        <p:txBody>
          <a:bodyPr/>
          <a:lstStyle/>
          <a:p>
            <a:r>
              <a:rPr lang="en-US" dirty="0"/>
              <a:t>Targeted myeloid panel NGS : market expands!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1637AB0-6D22-13B0-85B0-29A87F56C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1"/>
            <a:ext cx="7344816" cy="52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562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iseño predeterminado">
  <a:themeElements>
    <a:clrScheme name="2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11673</TotalTime>
  <Words>1547</Words>
  <Application>Microsoft Office PowerPoint</Application>
  <PresentationFormat>Προβολή στην οθόνη (4:3)</PresentationFormat>
  <Paragraphs>195</Paragraphs>
  <Slides>38</Slides>
  <Notes>3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4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55" baseType="lpstr">
      <vt:lpstr>Arial</vt:lpstr>
      <vt:lpstr>Calibri</vt:lpstr>
      <vt:lpstr>Cambria</vt:lpstr>
      <vt:lpstr>Century Gothic</vt:lpstr>
      <vt:lpstr>Harding</vt:lpstr>
      <vt:lpstr>Lyon Display Web</vt:lpstr>
      <vt:lpstr>Symbol</vt:lpstr>
      <vt:lpstr>Times</vt:lpstr>
      <vt:lpstr>Times New Roman</vt:lpstr>
      <vt:lpstr>Trebuchet MS</vt:lpstr>
      <vt:lpstr>URWPalladioL-Roma</vt:lpstr>
      <vt:lpstr>Wingdings</vt:lpstr>
      <vt:lpstr>10_Tema de Office</vt:lpstr>
      <vt:lpstr>4_Diseño predeterminado</vt:lpstr>
      <vt:lpstr>5_Tema de Office</vt:lpstr>
      <vt:lpstr>33_Tema de Office</vt:lpstr>
      <vt:lpstr>Εικόνα 'Ζωγραφικής'</vt:lpstr>
      <vt:lpstr>Διαγνωστική προσέγγιση: NGS για όλους;</vt:lpstr>
      <vt:lpstr>COIs</vt:lpstr>
      <vt:lpstr>NGS - massively parallel sequencing</vt:lpstr>
      <vt:lpstr>NGS applications</vt:lpstr>
      <vt:lpstr>Clinically important information is derived from large scale genetic analysis by WG- NGS:</vt:lpstr>
      <vt:lpstr>NGS  New diagnostic and prognostic classification  (WHO 2016 and ELN 2017)</vt:lpstr>
      <vt:lpstr>NGS  AML Pathogenesis</vt:lpstr>
      <vt:lpstr>NGS targeted myeloid panels in every day clinical practice</vt:lpstr>
      <vt:lpstr>Targeted myeloid panel NGS : market expands!</vt:lpstr>
      <vt:lpstr>NGS New GENETIC classification and stratification of AML</vt:lpstr>
      <vt:lpstr>Do we need a comprehensive genetic characterization with Targeted NGS for AML?</vt:lpstr>
      <vt:lpstr>Yes if this is translated into clinical valuable information </vt:lpstr>
      <vt:lpstr>NGS for (accurate)diagnosis</vt:lpstr>
      <vt:lpstr>AML with germline predisposition</vt:lpstr>
      <vt:lpstr>Case scenario- I</vt:lpstr>
      <vt:lpstr>5th WHO  “Genetic” AML diagnosis</vt:lpstr>
      <vt:lpstr>ICC (and ELN) for diagnosis</vt:lpstr>
      <vt:lpstr>NGS for diagnosis for a patient with AML</vt:lpstr>
      <vt:lpstr>Case scenario- II</vt:lpstr>
      <vt:lpstr>NGS for therapy decision (prognostic stratification) </vt:lpstr>
      <vt:lpstr>For prognostic stratification</vt:lpstr>
      <vt:lpstr>NGS for identification of druggable targets</vt:lpstr>
      <vt:lpstr>Παρουσίαση του PowerPoint</vt:lpstr>
      <vt:lpstr>Παρουσίαση του PowerPoint</vt:lpstr>
      <vt:lpstr>Is more precise therapy clinical relevant?</vt:lpstr>
      <vt:lpstr>NGS for MRD</vt:lpstr>
      <vt:lpstr>For MRD (MRD =Active disease)</vt:lpstr>
      <vt:lpstr>NSG for MRD</vt:lpstr>
      <vt:lpstr>NGS for patient specific, clinically relevant analysis</vt:lpstr>
      <vt:lpstr>Παρουσίαση του PowerPoint</vt:lpstr>
      <vt:lpstr>Παρουσίαση του PowerPoint</vt:lpstr>
      <vt:lpstr>NGS in mapping the molecular landscape of AML (research)</vt:lpstr>
      <vt:lpstr>European Public-Private Partnership for Big Data in Hematology.</vt:lpstr>
      <vt:lpstr>Παρουσίαση του PowerPoint</vt:lpstr>
      <vt:lpstr>Παρουσίαση του PowerPoint</vt:lpstr>
      <vt:lpstr>Conclusions</vt:lpstr>
      <vt:lpstr>Do we need a comprehensive genetic characterization with Targeted NGS for all pts with AML?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Diagnosis of Acute Myeloid Leukemia</dc:title>
  <dc:creator>jordi</dc:creator>
  <cp:lastModifiedBy>Spyridonidis Alexandros Spyridonidis</cp:lastModifiedBy>
  <cp:revision>759</cp:revision>
  <cp:lastPrinted>2021-10-06T16:40:42Z</cp:lastPrinted>
  <dcterms:created xsi:type="dcterms:W3CDTF">2010-06-13T20:03:19Z</dcterms:created>
  <dcterms:modified xsi:type="dcterms:W3CDTF">2022-10-08T06:49:14Z</dcterms:modified>
</cp:coreProperties>
</file>